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docx" ContentType="application/vnd.openxmlformats-officedocument.wordprocessingml.document"/>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8" r:id="rId3"/>
    <p:sldId id="267" r:id="rId4"/>
    <p:sldId id="259" r:id="rId5"/>
    <p:sldId id="260" r:id="rId6"/>
    <p:sldId id="262" r:id="rId7"/>
    <p:sldId id="263" r:id="rId8"/>
    <p:sldId id="264" r:id="rId9"/>
    <p:sldId id="265" r:id="rId10"/>
    <p:sldId id="268"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D0CCFD-B097-4B83-A0BA-CB3FFCC01CC7}" type="datetimeFigureOut">
              <a:rPr lang="en-US" smtClean="0"/>
              <a:pPr/>
              <a:t>12/2/2009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741FB7-3E0A-4DFD-85F0-AE1D73356CB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 student to fill in every blank on Handout #1…This is their copy of PPT</a:t>
            </a:r>
          </a:p>
          <a:p>
            <a:r>
              <a:rPr lang="en-US" dirty="0" smtClean="0"/>
              <a:t>Show</a:t>
            </a:r>
            <a:r>
              <a:rPr lang="en-US" baseline="0" dirty="0" smtClean="0"/>
              <a:t> example of resume when talking about extra resumes’</a:t>
            </a:r>
          </a:p>
          <a:p>
            <a:r>
              <a:rPr lang="en-US" baseline="0" dirty="0" smtClean="0"/>
              <a:t>Talk about each point above</a:t>
            </a:r>
            <a:endParaRPr lang="en-US" dirty="0"/>
          </a:p>
        </p:txBody>
      </p:sp>
      <p:sp>
        <p:nvSpPr>
          <p:cNvPr id="4" name="Slide Number Placeholder 3"/>
          <p:cNvSpPr>
            <a:spLocks noGrp="1"/>
          </p:cNvSpPr>
          <p:nvPr>
            <p:ph type="sldNum" sz="quarter" idx="10"/>
          </p:nvPr>
        </p:nvSpPr>
        <p:spPr/>
        <p:txBody>
          <a:bodyPr/>
          <a:lstStyle/>
          <a:p>
            <a:fld id="{61741FB7-3E0A-4DFD-85F0-AE1D73356CB8}"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Comments:</a:t>
            </a:r>
          </a:p>
          <a:p>
            <a:r>
              <a:rPr lang="en-US" dirty="0" smtClean="0"/>
              <a:t>Gum chewing can look like a</a:t>
            </a:r>
            <a:r>
              <a:rPr lang="en-US" baseline="0" dirty="0" smtClean="0"/>
              <a:t> cow</a:t>
            </a:r>
          </a:p>
          <a:p>
            <a:r>
              <a:rPr lang="en-US" baseline="0" dirty="0" smtClean="0"/>
              <a:t>Show up late not a good sign will be there on time for work</a:t>
            </a:r>
          </a:p>
          <a:p>
            <a:r>
              <a:rPr lang="en-US" baseline="0" dirty="0" smtClean="0"/>
              <a:t>Soft spoken---speak very low here</a:t>
            </a:r>
          </a:p>
          <a:p>
            <a:r>
              <a:rPr lang="en-US" baseline="0" dirty="0" smtClean="0"/>
              <a:t>Give reasons why not to leave yes or no</a:t>
            </a:r>
          </a:p>
          <a:p>
            <a:r>
              <a:rPr lang="en-US" baseline="0" dirty="0" smtClean="0"/>
              <a:t>Tell about a kid I know answering his cell phone during interview</a:t>
            </a:r>
          </a:p>
          <a:p>
            <a:r>
              <a:rPr lang="en-US" baseline="0" dirty="0" smtClean="0"/>
              <a:t>DON’T LIE</a:t>
            </a:r>
          </a:p>
          <a:p>
            <a:r>
              <a:rPr lang="en-US" baseline="0" dirty="0" smtClean="0"/>
              <a:t>Show Video last</a:t>
            </a:r>
            <a:endParaRPr lang="en-US" dirty="0"/>
          </a:p>
        </p:txBody>
      </p:sp>
      <p:sp>
        <p:nvSpPr>
          <p:cNvPr id="4" name="Slide Number Placeholder 3"/>
          <p:cNvSpPr>
            <a:spLocks noGrp="1"/>
          </p:cNvSpPr>
          <p:nvPr>
            <p:ph type="sldNum" sz="quarter" idx="10"/>
          </p:nvPr>
        </p:nvSpPr>
        <p:spPr/>
        <p:txBody>
          <a:bodyPr/>
          <a:lstStyle/>
          <a:p>
            <a:fld id="{61741FB7-3E0A-4DFD-85F0-AE1D73356CB8}"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other personal examples</a:t>
            </a:r>
          </a:p>
          <a:p>
            <a:r>
              <a:rPr lang="en-US" dirty="0" smtClean="0"/>
              <a:t>Show</a:t>
            </a:r>
            <a:r>
              <a:rPr lang="en-US" baseline="0" dirty="0" smtClean="0"/>
              <a:t> Video</a:t>
            </a:r>
            <a:endParaRPr lang="en-US" dirty="0"/>
          </a:p>
        </p:txBody>
      </p:sp>
      <p:sp>
        <p:nvSpPr>
          <p:cNvPr id="4" name="Slide Number Placeholder 3"/>
          <p:cNvSpPr>
            <a:spLocks noGrp="1"/>
          </p:cNvSpPr>
          <p:nvPr>
            <p:ph type="sldNum" sz="quarter" idx="10"/>
          </p:nvPr>
        </p:nvSpPr>
        <p:spPr/>
        <p:txBody>
          <a:bodyPr/>
          <a:lstStyle/>
          <a:p>
            <a:fld id="{61741FB7-3E0A-4DFD-85F0-AE1D73356CB8}"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chemeClr val="accent2">
                    <a:lumMod val="75000"/>
                  </a:schemeClr>
                </a:solidFill>
              </a:rPr>
              <a:t>For example, if the interviewer asks, “Are you a U.S. citizen?” or “What country are you from. You could respond with “I am authorized to work in the United States.” If the interviewer asks, “Who is going to take care of your children when you have to travel for the job?” your could answer, “I can meet the travel and work schedule that this job requires.” </a:t>
            </a:r>
            <a:endParaRPr lang="en-US" dirty="0"/>
          </a:p>
        </p:txBody>
      </p:sp>
      <p:sp>
        <p:nvSpPr>
          <p:cNvPr id="4" name="Slide Number Placeholder 3"/>
          <p:cNvSpPr>
            <a:spLocks noGrp="1"/>
          </p:cNvSpPr>
          <p:nvPr>
            <p:ph type="sldNum" sz="quarter" idx="10"/>
          </p:nvPr>
        </p:nvSpPr>
        <p:spPr/>
        <p:txBody>
          <a:bodyPr/>
          <a:lstStyle/>
          <a:p>
            <a:fld id="{61741FB7-3E0A-4DFD-85F0-AE1D73356CB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B6B38825-62B4-4768-8A69-29699812022D}" type="datetimeFigureOut">
              <a:rPr lang="en-US" smtClean="0"/>
              <a:pPr/>
              <a:t>12/2/2009</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DF2DF2A0-E04C-44AA-9C18-CBDEFB284A0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B38825-62B4-4768-8A69-29699812022D}" type="datetimeFigureOut">
              <a:rPr lang="en-US" smtClean="0"/>
              <a:pPr/>
              <a:t>12/2/2009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DF2A0-E04C-44AA-9C18-CBDEFB284A0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B38825-62B4-4768-8A69-29699812022D}" type="datetimeFigureOut">
              <a:rPr lang="en-US" smtClean="0"/>
              <a:pPr/>
              <a:t>12/2/2009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DF2A0-E04C-44AA-9C18-CBDEFB284A0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6B38825-62B4-4768-8A69-29699812022D}" type="datetimeFigureOut">
              <a:rPr lang="en-US" smtClean="0"/>
              <a:pPr/>
              <a:t>12/2/2009</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DF2DF2A0-E04C-44AA-9C18-CBDEFB284A0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B6B38825-62B4-4768-8A69-29699812022D}" type="datetimeFigureOut">
              <a:rPr lang="en-US" smtClean="0"/>
              <a:pPr/>
              <a:t>12/2/2009</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DF2DF2A0-E04C-44AA-9C18-CBDEFB284A03}"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B6B38825-62B4-4768-8A69-29699812022D}" type="datetimeFigureOut">
              <a:rPr lang="en-US" smtClean="0"/>
              <a:pPr/>
              <a:t>12/2/2009</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DF2DF2A0-E04C-44AA-9C18-CBDEFB284A0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B6B38825-62B4-4768-8A69-29699812022D}" type="datetimeFigureOut">
              <a:rPr lang="en-US" smtClean="0"/>
              <a:pPr/>
              <a:t>12/2/2009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DF2DF2A0-E04C-44AA-9C18-CBDEFB284A03}"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6B38825-62B4-4768-8A69-29699812022D}" type="datetimeFigureOut">
              <a:rPr lang="en-US" smtClean="0"/>
              <a:pPr/>
              <a:t>12/2/2009</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DF2A0-E04C-44AA-9C18-CBDEFB284A0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B38825-62B4-4768-8A69-29699812022D}" type="datetimeFigureOut">
              <a:rPr lang="en-US" smtClean="0"/>
              <a:pPr/>
              <a:t>12/2/2009</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2DF2A0-E04C-44AA-9C18-CBDEFB284A0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6B38825-62B4-4768-8A69-29699812022D}" type="datetimeFigureOut">
              <a:rPr lang="en-US" smtClean="0"/>
              <a:pPr/>
              <a:t>12/2/2009</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2DF2A0-E04C-44AA-9C18-CBDEFB284A0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B6B38825-62B4-4768-8A69-29699812022D}" type="datetimeFigureOut">
              <a:rPr lang="en-US" smtClean="0"/>
              <a:pPr/>
              <a:t>12/2/2009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DF2DF2A0-E04C-44AA-9C18-CBDEFB284A03}"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6B38825-62B4-4768-8A69-29699812022D}" type="datetimeFigureOut">
              <a:rPr lang="en-US" smtClean="0"/>
              <a:pPr/>
              <a:t>12/2/2009</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F2DF2A0-E04C-44AA-9C18-CBDEFB284A03}"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wmf"/><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package" Target="../embeddings/Microsoft_Office_Word_2007_Document1.docx"/><Relationship Id="rId5" Type="http://schemas.openxmlformats.org/officeDocument/2006/relationships/hyperlink" Target="teaching%20resume.docx" TargetMode="External"/><Relationship Id="rId4" Type="http://schemas.openxmlformats.org/officeDocument/2006/relationships/image" Target="../media/image5.wmf"/></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q15e7IE0eF0&amp;feature=relate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GvU8fL4MiSQ&amp;feature=related"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MBe5otF5oAE&amp;feature=relate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slideLayout" Target="../slideLayouts/slideLayout5.xml"/><Relationship Id="rId1" Type="http://schemas.openxmlformats.org/officeDocument/2006/relationships/audio" Target="../media/audio1.wav"/><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file:///C:\Documents%20and%20Settings\Owner\My%20Documents\My%20Pictures\Microsoft%20Clip%20Organizer\scary.wav" TargetMode="Externa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accent2">
                    <a:lumMod val="75000"/>
                  </a:schemeClr>
                </a:solidFill>
              </a:rPr>
              <a:t>The Job Interview</a:t>
            </a:r>
            <a:endParaRPr lang="en-US" b="1" dirty="0">
              <a:solidFill>
                <a:schemeClr val="accent2">
                  <a:lumMod val="75000"/>
                </a:schemeClr>
              </a:solidFill>
            </a:endParaRPr>
          </a:p>
        </p:txBody>
      </p:sp>
      <p:sp>
        <p:nvSpPr>
          <p:cNvPr id="3" name="Subtitle 2"/>
          <p:cNvSpPr>
            <a:spLocks noGrp="1"/>
          </p:cNvSpPr>
          <p:nvPr>
            <p:ph type="subTitle" idx="1"/>
          </p:nvPr>
        </p:nvSpPr>
        <p:spPr>
          <a:xfrm>
            <a:off x="685800" y="5562600"/>
            <a:ext cx="8458200" cy="914400"/>
          </a:xfrm>
        </p:spPr>
        <p:txBody>
          <a:bodyPr>
            <a:normAutofit/>
          </a:bodyPr>
          <a:lstStyle/>
          <a:p>
            <a:pPr algn="r"/>
            <a:r>
              <a:rPr lang="en-US" dirty="0" smtClean="0">
                <a:solidFill>
                  <a:schemeClr val="accent2">
                    <a:lumMod val="75000"/>
                  </a:schemeClr>
                </a:solidFill>
              </a:rPr>
              <a:t>By:</a:t>
            </a:r>
          </a:p>
          <a:p>
            <a:pPr algn="r"/>
            <a:r>
              <a:rPr lang="en-US" dirty="0" smtClean="0">
                <a:solidFill>
                  <a:schemeClr val="accent2">
                    <a:lumMod val="75000"/>
                  </a:schemeClr>
                </a:solidFill>
              </a:rPr>
              <a:t>Ms. Butler</a:t>
            </a:r>
          </a:p>
        </p:txBody>
      </p:sp>
      <p:pic>
        <p:nvPicPr>
          <p:cNvPr id="1027" name="Picture 3" descr="M:\Documents and Settings\nmbst11\Local Settings\Temporary Internet Files\Content.IE5\GTIFCP27\MCj02949510000[1].wmf"/>
          <p:cNvPicPr>
            <a:picLocks noChangeAspect="1" noChangeArrowheads="1"/>
          </p:cNvPicPr>
          <p:nvPr/>
        </p:nvPicPr>
        <p:blipFill>
          <a:blip r:embed="rId2"/>
          <a:srcRect/>
          <a:stretch>
            <a:fillRect/>
          </a:stretch>
        </p:blipFill>
        <p:spPr bwMode="auto">
          <a:xfrm>
            <a:off x="2743200" y="596798"/>
            <a:ext cx="3899002" cy="3899002"/>
          </a:xfrm>
          <a:prstGeom prst="rect">
            <a:avLst/>
          </a:prstGeom>
          <a:noFill/>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lumMod val="75000"/>
                  </a:schemeClr>
                </a:solidFill>
              </a:rPr>
              <a:t>Answer the following questions:</a:t>
            </a:r>
            <a:endParaRPr lang="en-US" dirty="0"/>
          </a:p>
        </p:txBody>
      </p:sp>
      <p:sp>
        <p:nvSpPr>
          <p:cNvPr id="5"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b="1" dirty="0" smtClean="0">
                <a:solidFill>
                  <a:schemeClr val="accent2">
                    <a:lumMod val="75000"/>
                  </a:schemeClr>
                </a:solidFill>
              </a:rPr>
              <a:t>List five Do’s and Don’ts (10 points)</a:t>
            </a:r>
          </a:p>
          <a:p>
            <a:pPr marL="514350" indent="-514350">
              <a:buFont typeface="+mj-lt"/>
              <a:buAutoNum type="arabicPeriod"/>
            </a:pPr>
            <a:endParaRPr lang="en-US" b="1" dirty="0" smtClean="0">
              <a:solidFill>
                <a:schemeClr val="accent2">
                  <a:lumMod val="75000"/>
                </a:schemeClr>
              </a:solidFill>
            </a:endParaRPr>
          </a:p>
          <a:p>
            <a:pPr marL="514350" indent="-514350">
              <a:buFont typeface="+mj-lt"/>
              <a:buAutoNum type="arabicPeriod"/>
            </a:pPr>
            <a:r>
              <a:rPr lang="en-US" b="1" dirty="0" smtClean="0">
                <a:solidFill>
                  <a:schemeClr val="accent2">
                    <a:lumMod val="75000"/>
                  </a:schemeClr>
                </a:solidFill>
              </a:rPr>
              <a:t>How would you respond to a weakness question? </a:t>
            </a:r>
            <a:r>
              <a:rPr lang="en-US" b="1" smtClean="0">
                <a:solidFill>
                  <a:schemeClr val="accent2">
                    <a:lumMod val="75000"/>
                  </a:schemeClr>
                </a:solidFill>
              </a:rPr>
              <a:t>(2 points</a:t>
            </a:r>
            <a:r>
              <a:rPr lang="en-US" b="1" dirty="0" smtClean="0">
                <a:solidFill>
                  <a:schemeClr val="accent2">
                    <a:lumMod val="75000"/>
                  </a:schemeClr>
                </a:solidFill>
              </a:rPr>
              <a:t>)</a:t>
            </a:r>
          </a:p>
          <a:p>
            <a:pPr marL="514350" indent="-514350">
              <a:buFont typeface="+mj-lt"/>
              <a:buAutoNum type="arabicPeriod"/>
            </a:pPr>
            <a:endParaRPr lang="en-US" b="1" dirty="0" smtClean="0">
              <a:solidFill>
                <a:schemeClr val="accent2">
                  <a:lumMod val="75000"/>
                </a:schemeClr>
              </a:solidFill>
            </a:endParaRPr>
          </a:p>
          <a:p>
            <a:pPr marL="514350" indent="-514350">
              <a:buFont typeface="+mj-lt"/>
              <a:buAutoNum type="arabicPeriod"/>
            </a:pPr>
            <a:r>
              <a:rPr lang="en-US" b="1" dirty="0" smtClean="0">
                <a:solidFill>
                  <a:schemeClr val="accent2">
                    <a:lumMod val="75000"/>
                  </a:schemeClr>
                </a:solidFill>
              </a:rPr>
              <a:t>List 5 illegal questions (5 points)</a:t>
            </a:r>
          </a:p>
          <a:p>
            <a:pPr marL="514350" indent="-514350">
              <a:buFont typeface="+mj-lt"/>
              <a:buAutoNum type="arabicPeriod"/>
            </a:pPr>
            <a:endParaRPr lang="en-US" b="1" dirty="0" smtClean="0">
              <a:solidFill>
                <a:schemeClr val="accent2">
                  <a:lumMod val="75000"/>
                </a:schemeClr>
              </a:solidFill>
            </a:endParaRPr>
          </a:p>
          <a:p>
            <a:pPr marL="514350" indent="-514350">
              <a:buFont typeface="+mj-lt"/>
              <a:buAutoNum type="arabicPeriod"/>
            </a:pPr>
            <a:r>
              <a:rPr lang="en-US" b="1" dirty="0" smtClean="0">
                <a:solidFill>
                  <a:schemeClr val="accent2">
                    <a:lumMod val="75000"/>
                  </a:schemeClr>
                </a:solidFill>
              </a:rPr>
              <a:t>What choices do you have to answer the illegal questions? (3 points)</a:t>
            </a:r>
          </a:p>
        </p:txBody>
      </p:sp>
      <p:sp>
        <p:nvSpPr>
          <p:cNvPr id="4" name="TextBox 3"/>
          <p:cNvSpPr txBox="1"/>
          <p:nvPr/>
        </p:nvSpPr>
        <p:spPr>
          <a:xfrm>
            <a:off x="5867400" y="152400"/>
            <a:ext cx="2819400" cy="369332"/>
          </a:xfrm>
          <a:prstGeom prst="rect">
            <a:avLst/>
          </a:prstGeom>
          <a:noFill/>
        </p:spPr>
        <p:txBody>
          <a:bodyPr wrap="square" rtlCol="0">
            <a:spAutoFit/>
          </a:bodyPr>
          <a:lstStyle/>
          <a:p>
            <a:r>
              <a:rPr lang="en-US" dirty="0" smtClean="0"/>
              <a:t>Worth 20 points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M:\Documents and Settings\nmbst11\Local Settings\Temporary Internet Files\Content.IE5\M7V7XXMD\MCj01569530000[1].wmf"/>
          <p:cNvPicPr>
            <a:picLocks noChangeAspect="1" noChangeArrowheads="1"/>
          </p:cNvPicPr>
          <p:nvPr/>
        </p:nvPicPr>
        <p:blipFill>
          <a:blip r:embed="rId2"/>
          <a:srcRect/>
          <a:stretch>
            <a:fillRect/>
          </a:stretch>
        </p:blipFill>
        <p:spPr bwMode="auto">
          <a:xfrm>
            <a:off x="1752600" y="1811569"/>
            <a:ext cx="5257800" cy="3487586"/>
          </a:xfrm>
          <a:prstGeom prst="rect">
            <a:avLst/>
          </a:prstGeom>
          <a:noFill/>
        </p:spPr>
      </p:pic>
      <p:pic>
        <p:nvPicPr>
          <p:cNvPr id="8195" name="Picture 3" descr="C:\Documents and Settings\Owner\My Documents\My Pictures\tinker bell.jpg"/>
          <p:cNvPicPr>
            <a:picLocks noChangeAspect="1" noChangeArrowheads="1"/>
          </p:cNvPicPr>
          <p:nvPr/>
        </p:nvPicPr>
        <p:blipFill>
          <a:blip r:embed="rId3"/>
          <a:srcRect/>
          <a:stretch>
            <a:fillRect/>
          </a:stretch>
        </p:blipFill>
        <p:spPr bwMode="auto">
          <a:xfrm>
            <a:off x="7371907" y="458972"/>
            <a:ext cx="904875" cy="1276350"/>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lumMod val="75000"/>
                  </a:schemeClr>
                </a:solidFill>
              </a:rPr>
              <a:t>Do’s</a:t>
            </a:r>
            <a:endParaRPr lang="en-US" b="1" dirty="0">
              <a:solidFill>
                <a:schemeClr val="accent2">
                  <a:lumMod val="75000"/>
                </a:schemeClr>
              </a:solidFill>
            </a:endParaRPr>
          </a:p>
        </p:txBody>
      </p:sp>
      <p:sp>
        <p:nvSpPr>
          <p:cNvPr id="3" name="Content Placeholder 2"/>
          <p:cNvSpPr>
            <a:spLocks noGrp="1"/>
          </p:cNvSpPr>
          <p:nvPr>
            <p:ph sz="half" idx="1"/>
          </p:nvPr>
        </p:nvSpPr>
        <p:spPr/>
        <p:txBody>
          <a:bodyPr>
            <a:normAutofit/>
          </a:bodyPr>
          <a:lstStyle/>
          <a:p>
            <a:r>
              <a:rPr lang="en-US" b="1" dirty="0" smtClean="0">
                <a:solidFill>
                  <a:schemeClr val="accent2">
                    <a:lumMod val="75000"/>
                  </a:schemeClr>
                </a:solidFill>
              </a:rPr>
              <a:t>Take a practice drive to company</a:t>
            </a:r>
          </a:p>
          <a:p>
            <a:endParaRPr lang="en-US" b="1" dirty="0" smtClean="0">
              <a:solidFill>
                <a:schemeClr val="accent2">
                  <a:lumMod val="75000"/>
                </a:schemeClr>
              </a:solidFill>
            </a:endParaRPr>
          </a:p>
          <a:p>
            <a:r>
              <a:rPr lang="en-US" b="1" dirty="0" smtClean="0">
                <a:solidFill>
                  <a:schemeClr val="accent2">
                    <a:lumMod val="75000"/>
                  </a:schemeClr>
                </a:solidFill>
              </a:rPr>
              <a:t>Research company</a:t>
            </a:r>
          </a:p>
          <a:p>
            <a:endParaRPr lang="en-US" b="1" dirty="0" smtClean="0">
              <a:solidFill>
                <a:schemeClr val="accent2">
                  <a:lumMod val="75000"/>
                </a:schemeClr>
              </a:solidFill>
            </a:endParaRPr>
          </a:p>
          <a:p>
            <a:r>
              <a:rPr lang="en-US" b="1" dirty="0" smtClean="0">
                <a:solidFill>
                  <a:schemeClr val="accent2">
                    <a:lumMod val="75000"/>
                  </a:schemeClr>
                </a:solidFill>
              </a:rPr>
              <a:t>Dress for success – a business suit</a:t>
            </a:r>
          </a:p>
          <a:p>
            <a:endParaRPr lang="en-US" b="1" dirty="0" smtClean="0">
              <a:solidFill>
                <a:schemeClr val="accent2">
                  <a:lumMod val="75000"/>
                </a:schemeClr>
              </a:solidFill>
            </a:endParaRPr>
          </a:p>
          <a:p>
            <a:r>
              <a:rPr lang="en-US" b="1" dirty="0" smtClean="0">
                <a:solidFill>
                  <a:schemeClr val="accent2">
                    <a:lumMod val="75000"/>
                  </a:schemeClr>
                </a:solidFill>
              </a:rPr>
              <a:t>Arrive 10 minutes early</a:t>
            </a:r>
          </a:p>
          <a:p>
            <a:endParaRPr lang="en-US" dirty="0" smtClean="0"/>
          </a:p>
          <a:p>
            <a:endParaRPr lang="en-US" dirty="0" smtClean="0"/>
          </a:p>
          <a:p>
            <a:endParaRPr lang="en-US" dirty="0"/>
          </a:p>
        </p:txBody>
      </p:sp>
      <p:sp>
        <p:nvSpPr>
          <p:cNvPr id="4" name="Content Placeholder 3"/>
          <p:cNvSpPr>
            <a:spLocks noGrp="1"/>
          </p:cNvSpPr>
          <p:nvPr>
            <p:ph sz="half" idx="2"/>
          </p:nvPr>
        </p:nvSpPr>
        <p:spPr/>
        <p:txBody>
          <a:bodyPr>
            <a:normAutofit/>
          </a:bodyPr>
          <a:lstStyle/>
          <a:p>
            <a:r>
              <a:rPr lang="en-US" b="1" dirty="0" smtClean="0">
                <a:solidFill>
                  <a:schemeClr val="accent2">
                    <a:lumMod val="75000"/>
                  </a:schemeClr>
                </a:solidFill>
              </a:rPr>
              <a:t>Bring extra resumes’</a:t>
            </a:r>
          </a:p>
          <a:p>
            <a:pPr>
              <a:buNone/>
            </a:pPr>
            <a:endParaRPr lang="en-US" b="1" dirty="0" smtClean="0">
              <a:solidFill>
                <a:schemeClr val="accent2">
                  <a:lumMod val="75000"/>
                </a:schemeClr>
              </a:solidFill>
            </a:endParaRPr>
          </a:p>
          <a:p>
            <a:r>
              <a:rPr lang="en-US" b="1" dirty="0" smtClean="0">
                <a:solidFill>
                  <a:schemeClr val="accent2">
                    <a:lumMod val="75000"/>
                  </a:schemeClr>
                </a:solidFill>
              </a:rPr>
              <a:t>Give a firm hand shake</a:t>
            </a:r>
          </a:p>
          <a:p>
            <a:endParaRPr lang="en-US" b="1" dirty="0" smtClean="0">
              <a:solidFill>
                <a:schemeClr val="accent2">
                  <a:lumMod val="75000"/>
                </a:schemeClr>
              </a:solidFill>
            </a:endParaRPr>
          </a:p>
          <a:p>
            <a:r>
              <a:rPr lang="en-US" b="1" dirty="0" smtClean="0">
                <a:solidFill>
                  <a:schemeClr val="accent2">
                    <a:lumMod val="75000"/>
                  </a:schemeClr>
                </a:solidFill>
              </a:rPr>
              <a:t>Make eye contact</a:t>
            </a:r>
          </a:p>
          <a:p>
            <a:endParaRPr lang="en-US" b="1" dirty="0" smtClean="0">
              <a:solidFill>
                <a:schemeClr val="accent2">
                  <a:lumMod val="75000"/>
                </a:schemeClr>
              </a:solidFill>
            </a:endParaRPr>
          </a:p>
          <a:p>
            <a:r>
              <a:rPr lang="en-US" b="1" dirty="0" smtClean="0">
                <a:solidFill>
                  <a:schemeClr val="accent2">
                    <a:lumMod val="75000"/>
                  </a:schemeClr>
                </a:solidFill>
              </a:rPr>
              <a:t>Have high confidence</a:t>
            </a:r>
          </a:p>
          <a:p>
            <a:endParaRPr lang="en-US" b="1" dirty="0" smtClean="0">
              <a:solidFill>
                <a:schemeClr val="accent2">
                  <a:lumMod val="75000"/>
                </a:schemeClr>
              </a:solidFill>
            </a:endParaRPr>
          </a:p>
          <a:p>
            <a:r>
              <a:rPr lang="en-US" b="1" dirty="0" smtClean="0">
                <a:solidFill>
                  <a:schemeClr val="accent2">
                    <a:lumMod val="75000"/>
                  </a:schemeClr>
                </a:solidFill>
              </a:rPr>
              <a:t>Greet receptionist</a:t>
            </a:r>
          </a:p>
          <a:p>
            <a:endParaRPr lang="en-US" dirty="0" smtClean="0"/>
          </a:p>
          <a:p>
            <a:endParaRPr lang="en-US" dirty="0"/>
          </a:p>
        </p:txBody>
      </p:sp>
      <p:pic>
        <p:nvPicPr>
          <p:cNvPr id="2050" name="Picture 2" descr="M:\Documents and Settings\nmbst11\Local Settings\Temporary Internet Files\Content.IE5\M7V7XXMD\MCj04244660000[1].wmf"/>
          <p:cNvPicPr>
            <a:picLocks noChangeAspect="1" noChangeArrowheads="1"/>
          </p:cNvPicPr>
          <p:nvPr/>
        </p:nvPicPr>
        <p:blipFill>
          <a:blip r:embed="rId4"/>
          <a:srcRect/>
          <a:stretch>
            <a:fillRect/>
          </a:stretch>
        </p:blipFill>
        <p:spPr bwMode="auto">
          <a:xfrm>
            <a:off x="7086600" y="228600"/>
            <a:ext cx="1709076" cy="1470025"/>
          </a:xfrm>
          <a:prstGeom prst="rect">
            <a:avLst/>
          </a:prstGeom>
          <a:noFill/>
        </p:spPr>
      </p:pic>
      <p:graphicFrame>
        <p:nvGraphicFramePr>
          <p:cNvPr id="8" name="Object 7">
            <a:hlinkClick r:id="rId5" action="ppaction://hlinkfile"/>
          </p:cNvPr>
          <p:cNvGraphicFramePr>
            <a:graphicFrameLocks noChangeAspect="1"/>
          </p:cNvGraphicFramePr>
          <p:nvPr/>
        </p:nvGraphicFramePr>
        <p:xfrm>
          <a:off x="8077200" y="1752600"/>
          <a:ext cx="914400" cy="714375"/>
        </p:xfrm>
        <a:graphic>
          <a:graphicData uri="http://schemas.openxmlformats.org/presentationml/2006/ole">
            <p:oleObj spid="_x0000_s1028" name="Document" showAsIcon="1" r:id="rId6" imgW="914400" imgH="714240" progId="Word.Document.12">
              <p:embed/>
            </p:oleObj>
          </a:graphicData>
        </a:graphic>
      </p:graphicFrame>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3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8" dur="3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3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3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15" dur="3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6" dur="3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p:cTn id="21" dur="3000" fill="hold"/>
                                        <p:tgtEl>
                                          <p:spTgt spid="3">
                                            <p:txEl>
                                              <p:pRg st="4" end="4"/>
                                            </p:txEl>
                                          </p:spTgt>
                                        </p:tgtEl>
                                        <p:attrNameLst>
                                          <p:attrName>ppt_w</p:attrName>
                                        </p:attrNameLst>
                                      </p:cBhvr>
                                      <p:tavLst>
                                        <p:tav tm="0">
                                          <p:val>
                                            <p:strVal val="#ppt_w+.3"/>
                                          </p:val>
                                        </p:tav>
                                        <p:tav tm="100000">
                                          <p:val>
                                            <p:strVal val="#ppt_w"/>
                                          </p:val>
                                        </p:tav>
                                      </p:tavLst>
                                    </p:anim>
                                    <p:anim calcmode="lin" valueType="num">
                                      <p:cBhvr>
                                        <p:cTn id="22" dur="3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3" dur="30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 calcmode="lin" valueType="num">
                                      <p:cBhvr>
                                        <p:cTn id="28" dur="3000" fill="hold"/>
                                        <p:tgtEl>
                                          <p:spTgt spid="3">
                                            <p:txEl>
                                              <p:pRg st="6" end="6"/>
                                            </p:txEl>
                                          </p:spTgt>
                                        </p:tgtEl>
                                        <p:attrNameLst>
                                          <p:attrName>ppt_w</p:attrName>
                                        </p:attrNameLst>
                                      </p:cBhvr>
                                      <p:tavLst>
                                        <p:tav tm="0">
                                          <p:val>
                                            <p:strVal val="#ppt_w+.3"/>
                                          </p:val>
                                        </p:tav>
                                        <p:tav tm="100000">
                                          <p:val>
                                            <p:strVal val="#ppt_w"/>
                                          </p:val>
                                        </p:tav>
                                      </p:tavLst>
                                    </p:anim>
                                    <p:anim calcmode="lin" valueType="num">
                                      <p:cBhvr>
                                        <p:cTn id="29" dur="3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30" dur="3000"/>
                                        <p:tgtEl>
                                          <p:spTgt spid="3">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7" presetClass="entr" presetSubtype="10" fill="hold" grpId="0"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 calcmode="lin" valueType="num">
                                      <p:cBhvr>
                                        <p:cTn id="35" dur="2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36" dur="20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20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17" presetClass="entr" presetSubtype="10" fill="hold" grpId="0" nodeType="clickEffect">
                                  <p:stCondLst>
                                    <p:cond delay="0"/>
                                  </p:stCondLst>
                                  <p:childTnLst>
                                    <p:set>
                                      <p:cBhvr>
                                        <p:cTn id="45" dur="1" fill="hold">
                                          <p:stCondLst>
                                            <p:cond delay="0"/>
                                          </p:stCondLst>
                                        </p:cTn>
                                        <p:tgtEl>
                                          <p:spTgt spid="4">
                                            <p:txEl>
                                              <p:pRg st="2" end="2"/>
                                            </p:txEl>
                                          </p:spTgt>
                                        </p:tgtEl>
                                        <p:attrNameLst>
                                          <p:attrName>style.visibility</p:attrName>
                                        </p:attrNameLst>
                                      </p:cBhvr>
                                      <p:to>
                                        <p:strVal val="visible"/>
                                      </p:to>
                                    </p:set>
                                    <p:anim calcmode="lin" valueType="num">
                                      <p:cBhvr>
                                        <p:cTn id="46" dur="2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47" dur="2000" fill="hold"/>
                                        <p:tgtEl>
                                          <p:spTgt spid="4">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17" presetClass="entr" presetSubtype="10" fill="hold" grpId="0" nodeType="clickEffect">
                                  <p:stCondLst>
                                    <p:cond delay="0"/>
                                  </p:stCondLst>
                                  <p:childTnLst>
                                    <p:set>
                                      <p:cBhvr>
                                        <p:cTn id="51" dur="1" fill="hold">
                                          <p:stCondLst>
                                            <p:cond delay="0"/>
                                          </p:stCondLst>
                                        </p:cTn>
                                        <p:tgtEl>
                                          <p:spTgt spid="4">
                                            <p:txEl>
                                              <p:pRg st="4" end="4"/>
                                            </p:txEl>
                                          </p:spTgt>
                                        </p:tgtEl>
                                        <p:attrNameLst>
                                          <p:attrName>style.visibility</p:attrName>
                                        </p:attrNameLst>
                                      </p:cBhvr>
                                      <p:to>
                                        <p:strVal val="visible"/>
                                      </p:to>
                                    </p:set>
                                    <p:anim calcmode="lin" valueType="num">
                                      <p:cBhvr>
                                        <p:cTn id="52" dur="2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53" dur="2000" fill="hold"/>
                                        <p:tgtEl>
                                          <p:spTgt spid="4">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17" presetClass="entr" presetSubtype="10" fill="hold" grpId="0" nodeType="clickEffect">
                                  <p:stCondLst>
                                    <p:cond delay="0"/>
                                  </p:stCondLst>
                                  <p:childTnLst>
                                    <p:set>
                                      <p:cBhvr>
                                        <p:cTn id="57" dur="1" fill="hold">
                                          <p:stCondLst>
                                            <p:cond delay="0"/>
                                          </p:stCondLst>
                                        </p:cTn>
                                        <p:tgtEl>
                                          <p:spTgt spid="4">
                                            <p:txEl>
                                              <p:pRg st="6" end="6"/>
                                            </p:txEl>
                                          </p:spTgt>
                                        </p:tgtEl>
                                        <p:attrNameLst>
                                          <p:attrName>style.visibility</p:attrName>
                                        </p:attrNameLst>
                                      </p:cBhvr>
                                      <p:to>
                                        <p:strVal val="visible"/>
                                      </p:to>
                                    </p:set>
                                    <p:anim calcmode="lin" valueType="num">
                                      <p:cBhvr>
                                        <p:cTn id="58" dur="2000" fill="hold"/>
                                        <p:tgtEl>
                                          <p:spTgt spid="4">
                                            <p:txEl>
                                              <p:pRg st="6" end="6"/>
                                            </p:txEl>
                                          </p:spTgt>
                                        </p:tgtEl>
                                        <p:attrNameLst>
                                          <p:attrName>ppt_w</p:attrName>
                                        </p:attrNameLst>
                                      </p:cBhvr>
                                      <p:tavLst>
                                        <p:tav tm="0">
                                          <p:val>
                                            <p:fltVal val="0"/>
                                          </p:val>
                                        </p:tav>
                                        <p:tav tm="100000">
                                          <p:val>
                                            <p:strVal val="#ppt_w"/>
                                          </p:val>
                                        </p:tav>
                                      </p:tavLst>
                                    </p:anim>
                                    <p:anim calcmode="lin" valueType="num">
                                      <p:cBhvr>
                                        <p:cTn id="59" dur="2000" fill="hold"/>
                                        <p:tgtEl>
                                          <p:spTgt spid="4">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17" presetClass="entr" presetSubtype="10" fill="hold" grpId="0" nodeType="clickEffect">
                                  <p:stCondLst>
                                    <p:cond delay="0"/>
                                  </p:stCondLst>
                                  <p:childTnLst>
                                    <p:set>
                                      <p:cBhvr>
                                        <p:cTn id="63" dur="1" fill="hold">
                                          <p:stCondLst>
                                            <p:cond delay="0"/>
                                          </p:stCondLst>
                                        </p:cTn>
                                        <p:tgtEl>
                                          <p:spTgt spid="4">
                                            <p:txEl>
                                              <p:pRg st="8" end="8"/>
                                            </p:txEl>
                                          </p:spTgt>
                                        </p:tgtEl>
                                        <p:attrNameLst>
                                          <p:attrName>style.visibility</p:attrName>
                                        </p:attrNameLst>
                                      </p:cBhvr>
                                      <p:to>
                                        <p:strVal val="visible"/>
                                      </p:to>
                                    </p:set>
                                    <p:anim calcmode="lin" valueType="num">
                                      <p:cBhvr>
                                        <p:cTn id="64" dur="2000" fill="hold"/>
                                        <p:tgtEl>
                                          <p:spTgt spid="4">
                                            <p:txEl>
                                              <p:pRg st="8" end="8"/>
                                            </p:txEl>
                                          </p:spTgt>
                                        </p:tgtEl>
                                        <p:attrNameLst>
                                          <p:attrName>ppt_w</p:attrName>
                                        </p:attrNameLst>
                                      </p:cBhvr>
                                      <p:tavLst>
                                        <p:tav tm="0">
                                          <p:val>
                                            <p:fltVal val="0"/>
                                          </p:val>
                                        </p:tav>
                                        <p:tav tm="100000">
                                          <p:val>
                                            <p:strVal val="#ppt_w"/>
                                          </p:val>
                                        </p:tav>
                                      </p:tavLst>
                                    </p:anim>
                                    <p:anim calcmode="lin" valueType="num">
                                      <p:cBhvr>
                                        <p:cTn id="65" dur="2000" fill="hold"/>
                                        <p:tgtEl>
                                          <p:spTgt spid="4">
                                            <p:txEl>
                                              <p:pRg st="8" end="8"/>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Something from You Tube</a:t>
            </a:r>
            <a:endParaRPr lang="en-US" dirty="0"/>
          </a:p>
        </p:txBody>
      </p:sp>
      <p:sp>
        <p:nvSpPr>
          <p:cNvPr id="3" name="Content Placeholder 2"/>
          <p:cNvSpPr>
            <a:spLocks noGrp="1"/>
          </p:cNvSpPr>
          <p:nvPr>
            <p:ph idx="1"/>
          </p:nvPr>
        </p:nvSpPr>
        <p:spPr/>
        <p:txBody>
          <a:bodyPr/>
          <a:lstStyle/>
          <a:p>
            <a:endParaRPr lang="en-US" dirty="0" smtClean="0"/>
          </a:p>
          <a:p>
            <a:pPr algn="ctr"/>
            <a:r>
              <a:rPr lang="en-US" dirty="0" smtClean="0">
                <a:hlinkClick r:id="rId2"/>
              </a:rPr>
              <a:t>www.youtube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lumMod val="75000"/>
                  </a:schemeClr>
                </a:solidFill>
              </a:rPr>
              <a:t>Don’ts</a:t>
            </a:r>
            <a:endParaRPr lang="en-US" b="1" dirty="0">
              <a:solidFill>
                <a:schemeClr val="accent2">
                  <a:lumMod val="75000"/>
                </a:schemeClr>
              </a:solidFill>
            </a:endParaRPr>
          </a:p>
        </p:txBody>
      </p:sp>
      <p:sp>
        <p:nvSpPr>
          <p:cNvPr id="3" name="Content Placeholder 2"/>
          <p:cNvSpPr>
            <a:spLocks noGrp="1"/>
          </p:cNvSpPr>
          <p:nvPr>
            <p:ph sz="half" idx="1"/>
          </p:nvPr>
        </p:nvSpPr>
        <p:spPr/>
        <p:txBody>
          <a:bodyPr>
            <a:normAutofit fontScale="55000" lnSpcReduction="20000"/>
          </a:bodyPr>
          <a:lstStyle/>
          <a:p>
            <a:r>
              <a:rPr lang="en-US" sz="4000" b="1" dirty="0" smtClean="0">
                <a:solidFill>
                  <a:schemeClr val="accent2">
                    <a:lumMod val="75000"/>
                  </a:schemeClr>
                </a:solidFill>
              </a:rPr>
              <a:t>Chew Gum</a:t>
            </a:r>
          </a:p>
          <a:p>
            <a:endParaRPr lang="en-US" sz="4000" b="1" dirty="0" smtClean="0">
              <a:solidFill>
                <a:schemeClr val="accent2">
                  <a:lumMod val="75000"/>
                </a:schemeClr>
              </a:solidFill>
            </a:endParaRPr>
          </a:p>
          <a:p>
            <a:r>
              <a:rPr lang="en-US" sz="4000" b="1" dirty="0" smtClean="0">
                <a:solidFill>
                  <a:schemeClr val="accent2">
                    <a:lumMod val="75000"/>
                  </a:schemeClr>
                </a:solidFill>
              </a:rPr>
              <a:t>Show up late</a:t>
            </a:r>
          </a:p>
          <a:p>
            <a:endParaRPr lang="en-US" sz="4000" b="1" dirty="0" smtClean="0">
              <a:solidFill>
                <a:schemeClr val="accent2">
                  <a:lumMod val="75000"/>
                </a:schemeClr>
              </a:solidFill>
            </a:endParaRPr>
          </a:p>
          <a:p>
            <a:r>
              <a:rPr lang="en-US" sz="4000" b="1" dirty="0" smtClean="0">
                <a:solidFill>
                  <a:schemeClr val="accent2">
                    <a:lumMod val="75000"/>
                  </a:schemeClr>
                </a:solidFill>
              </a:rPr>
              <a:t>Be soft spoken</a:t>
            </a:r>
          </a:p>
          <a:p>
            <a:endParaRPr lang="en-US" sz="4000" b="1" dirty="0" smtClean="0">
              <a:solidFill>
                <a:schemeClr val="accent2">
                  <a:lumMod val="75000"/>
                </a:schemeClr>
              </a:solidFill>
            </a:endParaRPr>
          </a:p>
          <a:p>
            <a:r>
              <a:rPr lang="en-US" sz="4000" b="1" dirty="0" smtClean="0">
                <a:solidFill>
                  <a:schemeClr val="accent2">
                    <a:lumMod val="75000"/>
                  </a:schemeClr>
                </a:solidFill>
              </a:rPr>
              <a:t>Tell jokes</a:t>
            </a:r>
          </a:p>
          <a:p>
            <a:endParaRPr lang="en-US" sz="4000" b="1" dirty="0" smtClean="0">
              <a:solidFill>
                <a:schemeClr val="accent2">
                  <a:lumMod val="75000"/>
                </a:schemeClr>
              </a:solidFill>
            </a:endParaRPr>
          </a:p>
          <a:p>
            <a:r>
              <a:rPr lang="en-US" sz="4000" b="1" dirty="0" smtClean="0">
                <a:solidFill>
                  <a:schemeClr val="accent2">
                    <a:lumMod val="75000"/>
                  </a:schemeClr>
                </a:solidFill>
              </a:rPr>
              <a:t>Say anything negative about past employers or employees</a:t>
            </a:r>
          </a:p>
          <a:p>
            <a:endParaRPr lang="en-US" sz="4000" b="1" dirty="0" smtClean="0">
              <a:solidFill>
                <a:schemeClr val="accent2">
                  <a:lumMod val="75000"/>
                </a:schemeClr>
              </a:solidFill>
            </a:endParaRPr>
          </a:p>
          <a:p>
            <a:r>
              <a:rPr lang="en-US" sz="4000" b="1" dirty="0" smtClean="0">
                <a:solidFill>
                  <a:schemeClr val="accent2">
                    <a:lumMod val="75000"/>
                  </a:schemeClr>
                </a:solidFill>
                <a:hlinkClick r:id="rId3"/>
              </a:rPr>
              <a:t>Don’t Video</a:t>
            </a:r>
            <a:endParaRPr lang="en-US" sz="4000" b="1" dirty="0" smtClean="0">
              <a:solidFill>
                <a:schemeClr val="accent2">
                  <a:lumMod val="75000"/>
                </a:schemeClr>
              </a:solidFill>
            </a:endParaRPr>
          </a:p>
          <a:p>
            <a:endParaRPr lang="en-US" dirty="0"/>
          </a:p>
        </p:txBody>
      </p:sp>
      <p:sp>
        <p:nvSpPr>
          <p:cNvPr id="4" name="Content Placeholder 3"/>
          <p:cNvSpPr>
            <a:spLocks noGrp="1"/>
          </p:cNvSpPr>
          <p:nvPr>
            <p:ph sz="half" idx="2"/>
          </p:nvPr>
        </p:nvSpPr>
        <p:spPr/>
        <p:txBody>
          <a:bodyPr>
            <a:noAutofit/>
          </a:bodyPr>
          <a:lstStyle/>
          <a:p>
            <a:r>
              <a:rPr lang="en-US" sz="2200" b="1" dirty="0" smtClean="0">
                <a:solidFill>
                  <a:schemeClr val="accent2">
                    <a:lumMod val="75000"/>
                  </a:schemeClr>
                </a:solidFill>
              </a:rPr>
              <a:t>Never leave answer as “yes” or “no”</a:t>
            </a:r>
          </a:p>
          <a:p>
            <a:endParaRPr lang="en-US" sz="2200" b="1" dirty="0" smtClean="0">
              <a:solidFill>
                <a:schemeClr val="accent2">
                  <a:lumMod val="75000"/>
                </a:schemeClr>
              </a:solidFill>
            </a:endParaRPr>
          </a:p>
          <a:p>
            <a:r>
              <a:rPr lang="en-US" sz="2200" b="1" dirty="0" smtClean="0">
                <a:solidFill>
                  <a:schemeClr val="accent2">
                    <a:lumMod val="75000"/>
                  </a:schemeClr>
                </a:solidFill>
              </a:rPr>
              <a:t>Talk about personal issues</a:t>
            </a:r>
          </a:p>
          <a:p>
            <a:endParaRPr lang="en-US" sz="2200" b="1" dirty="0" smtClean="0">
              <a:solidFill>
                <a:schemeClr val="accent2">
                  <a:lumMod val="75000"/>
                </a:schemeClr>
              </a:solidFill>
            </a:endParaRPr>
          </a:p>
          <a:p>
            <a:r>
              <a:rPr lang="en-US" sz="2200" b="1" dirty="0" smtClean="0">
                <a:solidFill>
                  <a:schemeClr val="accent2">
                    <a:lumMod val="75000"/>
                  </a:schemeClr>
                </a:solidFill>
              </a:rPr>
              <a:t>Answer your cell phone</a:t>
            </a:r>
          </a:p>
          <a:p>
            <a:endParaRPr lang="en-US" sz="2200" b="1" dirty="0" smtClean="0">
              <a:solidFill>
                <a:schemeClr val="accent2">
                  <a:lumMod val="75000"/>
                </a:schemeClr>
              </a:solidFill>
            </a:endParaRPr>
          </a:p>
          <a:p>
            <a:r>
              <a:rPr lang="en-US" sz="2200" b="1" dirty="0" smtClean="0">
                <a:solidFill>
                  <a:schemeClr val="accent2">
                    <a:lumMod val="75000"/>
                  </a:schemeClr>
                </a:solidFill>
              </a:rPr>
              <a:t>Inquiry about salary, vacations, bonuses, benefits until offered position</a:t>
            </a:r>
          </a:p>
          <a:p>
            <a:endParaRPr lang="en-US" sz="2200" b="1" dirty="0" smtClean="0">
              <a:solidFill>
                <a:schemeClr val="accent2">
                  <a:lumMod val="75000"/>
                </a:schemeClr>
              </a:solidFill>
            </a:endParaRPr>
          </a:p>
          <a:p>
            <a:r>
              <a:rPr lang="en-US" sz="2200" b="1" dirty="0" smtClean="0">
                <a:solidFill>
                  <a:schemeClr val="accent2">
                    <a:lumMod val="75000"/>
                  </a:schemeClr>
                </a:solidFill>
              </a:rPr>
              <a:t>Don’t lie</a:t>
            </a:r>
          </a:p>
          <a:p>
            <a:endParaRPr lang="en-US" sz="2200" dirty="0" smtClean="0"/>
          </a:p>
        </p:txBody>
      </p:sp>
      <p:pic>
        <p:nvPicPr>
          <p:cNvPr id="3074" name="Picture 2" descr="M:\Documents and Settings\nmbst11\Local Settings\Temporary Internet Files\Content.IE5\GTIFCP27\MCj04244680000[1].wmf"/>
          <p:cNvPicPr>
            <a:picLocks noChangeAspect="1" noChangeArrowheads="1"/>
          </p:cNvPicPr>
          <p:nvPr/>
        </p:nvPicPr>
        <p:blipFill>
          <a:blip r:embed="rId4"/>
          <a:srcRect/>
          <a:stretch>
            <a:fillRect/>
          </a:stretch>
        </p:blipFill>
        <p:spPr bwMode="auto">
          <a:xfrm>
            <a:off x="7239000" y="228600"/>
            <a:ext cx="1539058" cy="1447800"/>
          </a:xfrm>
          <a:prstGeom prst="rect">
            <a:avLst/>
          </a:prstGeom>
          <a:noFill/>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1"/>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0" presetClass="entr" presetSubtype="0" fill="hold" grpId="0" nodeType="clickEffect">
                                  <p:stCondLst>
                                    <p:cond delay="0"/>
                                  </p:stCondLst>
                                  <p:iterate type="lt">
                                    <p:tmPct val="10000"/>
                                  </p:iterate>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1"/>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0" presetClass="entr" presetSubtype="0" fill="hold" grpId="0" nodeType="clickEffect">
                                  <p:stCondLst>
                                    <p:cond delay="0"/>
                                  </p:stCondLst>
                                  <p:iterate type="lt">
                                    <p:tmPct val="10000"/>
                                  </p:iterate>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1000"/>
                                        <p:tgtEl>
                                          <p:spTgt spid="3">
                                            <p:txEl>
                                              <p:pRg st="8" end="8"/>
                                            </p:txEl>
                                          </p:spTgt>
                                        </p:tgtEl>
                                      </p:cBhvr>
                                    </p:animEffect>
                                    <p:anim calcmode="lin" valueType="num">
                                      <p:cBhvr>
                                        <p:cTn id="36" dur="1000" fill="hold"/>
                                        <p:tgtEl>
                                          <p:spTgt spid="3">
                                            <p:txEl>
                                              <p:pRg st="8" end="8"/>
                                            </p:txEl>
                                          </p:spTgt>
                                        </p:tgtEl>
                                        <p:attrNameLst>
                                          <p:attrName>ppt_x</p:attrName>
                                        </p:attrNameLst>
                                      </p:cBhvr>
                                      <p:tavLst>
                                        <p:tav tm="0">
                                          <p:val>
                                            <p:strVal val="#ppt_x-.1"/>
                                          </p:val>
                                        </p:tav>
                                        <p:tav tm="100000">
                                          <p:val>
                                            <p:strVal val="#ppt_x"/>
                                          </p:val>
                                        </p:tav>
                                      </p:tavLst>
                                    </p:anim>
                                    <p:anim calcmode="lin" valueType="num">
                                      <p:cBhvr>
                                        <p:cTn id="37" dur="10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37" presetClass="entr" presetSubtype="0" fill="hold" grpId="0" nodeType="clickEffect">
                                  <p:stCondLst>
                                    <p:cond delay="0"/>
                                  </p:stCondLst>
                                  <p:childTnLst>
                                    <p:set>
                                      <p:cBhvr>
                                        <p:cTn id="41" dur="1" fill="hold">
                                          <p:stCondLst>
                                            <p:cond delay="0"/>
                                          </p:stCondLst>
                                        </p:cTn>
                                        <p:tgtEl>
                                          <p:spTgt spid="4">
                                            <p:txEl>
                                              <p:pRg st="0" end="0"/>
                                            </p:txEl>
                                          </p:spTgt>
                                        </p:tgtEl>
                                        <p:attrNameLst>
                                          <p:attrName>style.visibility</p:attrName>
                                        </p:attrNameLst>
                                      </p:cBhvr>
                                      <p:to>
                                        <p:strVal val="visible"/>
                                      </p:to>
                                    </p:set>
                                    <p:animEffect transition="in" filter="fade">
                                      <p:cBhvr>
                                        <p:cTn id="42" dur="3000"/>
                                        <p:tgtEl>
                                          <p:spTgt spid="4">
                                            <p:txEl>
                                              <p:pRg st="0" end="0"/>
                                            </p:txEl>
                                          </p:spTgt>
                                        </p:tgtEl>
                                      </p:cBhvr>
                                    </p:animEffect>
                                    <p:anim calcmode="lin" valueType="num">
                                      <p:cBhvr>
                                        <p:cTn id="43" dur="3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4" dur="27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45" dur="300" accel="100000" fill="hold">
                                          <p:stCondLst>
                                            <p:cond delay="27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37" presetClass="entr" presetSubtype="0" fill="hold" grpId="0" nodeType="clickEffect">
                                  <p:stCondLst>
                                    <p:cond delay="0"/>
                                  </p:stCondLst>
                                  <p:childTnLst>
                                    <p:set>
                                      <p:cBhvr>
                                        <p:cTn id="49" dur="1" fill="hold">
                                          <p:stCondLst>
                                            <p:cond delay="0"/>
                                          </p:stCondLst>
                                        </p:cTn>
                                        <p:tgtEl>
                                          <p:spTgt spid="4">
                                            <p:txEl>
                                              <p:pRg st="2" end="2"/>
                                            </p:txEl>
                                          </p:spTgt>
                                        </p:tgtEl>
                                        <p:attrNameLst>
                                          <p:attrName>style.visibility</p:attrName>
                                        </p:attrNameLst>
                                      </p:cBhvr>
                                      <p:to>
                                        <p:strVal val="visible"/>
                                      </p:to>
                                    </p:set>
                                    <p:animEffect transition="in" filter="fade">
                                      <p:cBhvr>
                                        <p:cTn id="50" dur="3000"/>
                                        <p:tgtEl>
                                          <p:spTgt spid="4">
                                            <p:txEl>
                                              <p:pRg st="2" end="2"/>
                                            </p:txEl>
                                          </p:spTgt>
                                        </p:tgtEl>
                                      </p:cBhvr>
                                    </p:animEffect>
                                    <p:anim calcmode="lin" valueType="num">
                                      <p:cBhvr>
                                        <p:cTn id="51" dur="3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52" dur="27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53" dur="300" accel="100000" fill="hold">
                                          <p:stCondLst>
                                            <p:cond delay="27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37" presetClass="entr" presetSubtype="0" fill="hold" grpId="0" nodeType="clickEffect">
                                  <p:stCondLst>
                                    <p:cond delay="0"/>
                                  </p:stCondLst>
                                  <p:childTnLst>
                                    <p:set>
                                      <p:cBhvr>
                                        <p:cTn id="57" dur="1" fill="hold">
                                          <p:stCondLst>
                                            <p:cond delay="0"/>
                                          </p:stCondLst>
                                        </p:cTn>
                                        <p:tgtEl>
                                          <p:spTgt spid="4">
                                            <p:txEl>
                                              <p:pRg st="4" end="4"/>
                                            </p:txEl>
                                          </p:spTgt>
                                        </p:tgtEl>
                                        <p:attrNameLst>
                                          <p:attrName>style.visibility</p:attrName>
                                        </p:attrNameLst>
                                      </p:cBhvr>
                                      <p:to>
                                        <p:strVal val="visible"/>
                                      </p:to>
                                    </p:set>
                                    <p:animEffect transition="in" filter="fade">
                                      <p:cBhvr>
                                        <p:cTn id="58" dur="3000"/>
                                        <p:tgtEl>
                                          <p:spTgt spid="4">
                                            <p:txEl>
                                              <p:pRg st="4" end="4"/>
                                            </p:txEl>
                                          </p:spTgt>
                                        </p:tgtEl>
                                      </p:cBhvr>
                                    </p:animEffect>
                                    <p:anim calcmode="lin" valueType="num">
                                      <p:cBhvr>
                                        <p:cTn id="59" dur="3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60" dur="27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61" dur="300" accel="100000" fill="hold">
                                          <p:stCondLst>
                                            <p:cond delay="2700"/>
                                          </p:stCondLst>
                                        </p:cTn>
                                        <p:tgtEl>
                                          <p:spTgt spid="4">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37" presetClass="entr" presetSubtype="0" fill="hold" grpId="0" nodeType="clickEffect">
                                  <p:stCondLst>
                                    <p:cond delay="0"/>
                                  </p:stCondLst>
                                  <p:childTnLst>
                                    <p:set>
                                      <p:cBhvr>
                                        <p:cTn id="65" dur="1" fill="hold">
                                          <p:stCondLst>
                                            <p:cond delay="0"/>
                                          </p:stCondLst>
                                        </p:cTn>
                                        <p:tgtEl>
                                          <p:spTgt spid="4">
                                            <p:txEl>
                                              <p:pRg st="6" end="6"/>
                                            </p:txEl>
                                          </p:spTgt>
                                        </p:tgtEl>
                                        <p:attrNameLst>
                                          <p:attrName>style.visibility</p:attrName>
                                        </p:attrNameLst>
                                      </p:cBhvr>
                                      <p:to>
                                        <p:strVal val="visible"/>
                                      </p:to>
                                    </p:set>
                                    <p:animEffect transition="in" filter="fade">
                                      <p:cBhvr>
                                        <p:cTn id="66" dur="3000"/>
                                        <p:tgtEl>
                                          <p:spTgt spid="4">
                                            <p:txEl>
                                              <p:pRg st="6" end="6"/>
                                            </p:txEl>
                                          </p:spTgt>
                                        </p:tgtEl>
                                      </p:cBhvr>
                                    </p:animEffect>
                                    <p:anim calcmode="lin" valueType="num">
                                      <p:cBhvr>
                                        <p:cTn id="67" dur="3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68" dur="2700" decel="100000" fill="hold"/>
                                        <p:tgtEl>
                                          <p:spTgt spid="4">
                                            <p:txEl>
                                              <p:pRg st="6" end="6"/>
                                            </p:txEl>
                                          </p:spTgt>
                                        </p:tgtEl>
                                        <p:attrNameLst>
                                          <p:attrName>ppt_y</p:attrName>
                                        </p:attrNameLst>
                                      </p:cBhvr>
                                      <p:tavLst>
                                        <p:tav tm="0">
                                          <p:val>
                                            <p:strVal val="#ppt_y+1"/>
                                          </p:val>
                                        </p:tav>
                                        <p:tav tm="100000">
                                          <p:val>
                                            <p:strVal val="#ppt_y-.03"/>
                                          </p:val>
                                        </p:tav>
                                      </p:tavLst>
                                    </p:anim>
                                    <p:anim calcmode="lin" valueType="num">
                                      <p:cBhvr>
                                        <p:cTn id="69" dur="300" accel="100000" fill="hold">
                                          <p:stCondLst>
                                            <p:cond delay="2700"/>
                                          </p:stCondLst>
                                        </p:cTn>
                                        <p:tgtEl>
                                          <p:spTgt spid="4">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37" presetClass="entr" presetSubtype="0" fill="hold" grpId="0" nodeType="clickEffect">
                                  <p:stCondLst>
                                    <p:cond delay="0"/>
                                  </p:stCondLst>
                                  <p:childTnLst>
                                    <p:set>
                                      <p:cBhvr>
                                        <p:cTn id="73" dur="1" fill="hold">
                                          <p:stCondLst>
                                            <p:cond delay="0"/>
                                          </p:stCondLst>
                                        </p:cTn>
                                        <p:tgtEl>
                                          <p:spTgt spid="4">
                                            <p:txEl>
                                              <p:pRg st="8" end="8"/>
                                            </p:txEl>
                                          </p:spTgt>
                                        </p:tgtEl>
                                        <p:attrNameLst>
                                          <p:attrName>style.visibility</p:attrName>
                                        </p:attrNameLst>
                                      </p:cBhvr>
                                      <p:to>
                                        <p:strVal val="visible"/>
                                      </p:to>
                                    </p:set>
                                    <p:animEffect transition="in" filter="fade">
                                      <p:cBhvr>
                                        <p:cTn id="74" dur="3000"/>
                                        <p:tgtEl>
                                          <p:spTgt spid="4">
                                            <p:txEl>
                                              <p:pRg st="8" end="8"/>
                                            </p:txEl>
                                          </p:spTgt>
                                        </p:tgtEl>
                                      </p:cBhvr>
                                    </p:animEffect>
                                    <p:anim calcmode="lin" valueType="num">
                                      <p:cBhvr>
                                        <p:cTn id="75" dur="3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76" dur="2700" decel="100000" fill="hold"/>
                                        <p:tgtEl>
                                          <p:spTgt spid="4">
                                            <p:txEl>
                                              <p:pRg st="8" end="8"/>
                                            </p:txEl>
                                          </p:spTgt>
                                        </p:tgtEl>
                                        <p:attrNameLst>
                                          <p:attrName>ppt_y</p:attrName>
                                        </p:attrNameLst>
                                      </p:cBhvr>
                                      <p:tavLst>
                                        <p:tav tm="0">
                                          <p:val>
                                            <p:strVal val="#ppt_y+1"/>
                                          </p:val>
                                        </p:tav>
                                        <p:tav tm="100000">
                                          <p:val>
                                            <p:strVal val="#ppt_y-.03"/>
                                          </p:val>
                                        </p:tav>
                                      </p:tavLst>
                                    </p:anim>
                                    <p:anim calcmode="lin" valueType="num">
                                      <p:cBhvr>
                                        <p:cTn id="77" dur="300" accel="100000" fill="hold">
                                          <p:stCondLst>
                                            <p:cond delay="2700"/>
                                          </p:stCondLst>
                                        </p:cTn>
                                        <p:tgtEl>
                                          <p:spTgt spid="4">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0" presetClass="entr" presetSubtype="0" fill="hold" grpId="0" nodeType="clickEffect">
                                  <p:stCondLst>
                                    <p:cond delay="0"/>
                                  </p:stCondLst>
                                  <p:iterate type="lt">
                                    <p:tmPct val="10000"/>
                                  </p:iterate>
                                  <p:childTnLst>
                                    <p:set>
                                      <p:cBhvr>
                                        <p:cTn id="81" dur="1" fill="hold">
                                          <p:stCondLst>
                                            <p:cond delay="0"/>
                                          </p:stCondLst>
                                        </p:cTn>
                                        <p:tgtEl>
                                          <p:spTgt spid="3">
                                            <p:txEl>
                                              <p:pRg st="10" end="10"/>
                                            </p:txEl>
                                          </p:spTgt>
                                        </p:tgtEl>
                                        <p:attrNameLst>
                                          <p:attrName>style.visibility</p:attrName>
                                        </p:attrNameLst>
                                      </p:cBhvr>
                                      <p:to>
                                        <p:strVal val="visible"/>
                                      </p:to>
                                    </p:set>
                                    <p:animEffect transition="in" filter="fade">
                                      <p:cBhvr>
                                        <p:cTn id="82" dur="1000"/>
                                        <p:tgtEl>
                                          <p:spTgt spid="3">
                                            <p:txEl>
                                              <p:pRg st="10" end="10"/>
                                            </p:txEl>
                                          </p:spTgt>
                                        </p:tgtEl>
                                      </p:cBhvr>
                                    </p:animEffect>
                                    <p:anim calcmode="lin" valueType="num">
                                      <p:cBhvr>
                                        <p:cTn id="83" dur="1000" fill="hold"/>
                                        <p:tgtEl>
                                          <p:spTgt spid="3">
                                            <p:txEl>
                                              <p:pRg st="10" end="10"/>
                                            </p:txEl>
                                          </p:spTgt>
                                        </p:tgtEl>
                                        <p:attrNameLst>
                                          <p:attrName>ppt_x</p:attrName>
                                        </p:attrNameLst>
                                      </p:cBhvr>
                                      <p:tavLst>
                                        <p:tav tm="0">
                                          <p:val>
                                            <p:strVal val="#ppt_x-.1"/>
                                          </p:val>
                                        </p:tav>
                                        <p:tav tm="100000">
                                          <p:val>
                                            <p:strVal val="#ppt_x"/>
                                          </p:val>
                                        </p:tav>
                                      </p:tavLst>
                                    </p:anim>
                                    <p:anim calcmode="lin" valueType="num">
                                      <p:cBhvr>
                                        <p:cTn id="84" dur="10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524000"/>
          </a:xfrm>
        </p:spPr>
        <p:txBody>
          <a:bodyPr>
            <a:normAutofit fontScale="90000"/>
          </a:bodyPr>
          <a:lstStyle/>
          <a:p>
            <a:r>
              <a:rPr lang="en-US" b="1" dirty="0">
                <a:solidFill>
                  <a:schemeClr val="accent2">
                    <a:lumMod val="75000"/>
                  </a:schemeClr>
                </a:solidFill>
              </a:rPr>
              <a:t>How should you respond to a question about your weaknesses</a:t>
            </a:r>
            <a:r>
              <a:rPr lang="en-US" dirty="0"/>
              <a:t>?</a:t>
            </a:r>
            <a:br>
              <a:rPr lang="en-US" dirty="0"/>
            </a:br>
            <a:endParaRPr lang="en-US" dirty="0"/>
          </a:p>
        </p:txBody>
      </p:sp>
      <p:sp>
        <p:nvSpPr>
          <p:cNvPr id="3" name="Content Placeholder 2"/>
          <p:cNvSpPr>
            <a:spLocks noGrp="1"/>
          </p:cNvSpPr>
          <p:nvPr>
            <p:ph idx="1"/>
          </p:nvPr>
        </p:nvSpPr>
        <p:spPr>
          <a:xfrm>
            <a:off x="228600" y="1905000"/>
            <a:ext cx="8686800" cy="4525963"/>
          </a:xfrm>
        </p:spPr>
        <p:txBody>
          <a:bodyPr>
            <a:normAutofit/>
          </a:bodyPr>
          <a:lstStyle/>
          <a:p>
            <a:r>
              <a:rPr lang="en-US" b="1" baseline="0" dirty="0" smtClean="0">
                <a:solidFill>
                  <a:schemeClr val="accent2">
                    <a:lumMod val="75000"/>
                  </a:schemeClr>
                </a:solidFill>
              </a:rPr>
              <a:t>Give a negative that's really a positive:</a:t>
            </a:r>
          </a:p>
          <a:p>
            <a:pPr marL="514350" indent="-514350">
              <a:buFont typeface="+mj-lt"/>
              <a:buAutoNum type="alphaLcPeriod"/>
            </a:pPr>
            <a:r>
              <a:rPr lang="en-US" baseline="0" dirty="0" smtClean="0">
                <a:solidFill>
                  <a:schemeClr val="accent2">
                    <a:lumMod val="75000"/>
                  </a:schemeClr>
                </a:solidFill>
              </a:rPr>
              <a:t>"</a:t>
            </a:r>
            <a:r>
              <a:rPr lang="en-US" sz="2800" baseline="0" dirty="0" smtClean="0">
                <a:solidFill>
                  <a:schemeClr val="accent2">
                    <a:lumMod val="75000"/>
                  </a:schemeClr>
                </a:solidFill>
              </a:rPr>
              <a:t>I am sometimes impatient, which drives me to work excessively." </a:t>
            </a:r>
          </a:p>
          <a:p>
            <a:pPr marL="514350" indent="-514350">
              <a:buFont typeface="+mj-lt"/>
              <a:buAutoNum type="alphaLcPeriod"/>
            </a:pPr>
            <a:r>
              <a:rPr lang="en-US" sz="2800" baseline="0" dirty="0" smtClean="0">
                <a:solidFill>
                  <a:schemeClr val="accent2">
                    <a:lumMod val="75000"/>
                  </a:schemeClr>
                </a:solidFill>
              </a:rPr>
              <a:t>"If I start on a project, I sometimes forget to go to lunch." </a:t>
            </a:r>
          </a:p>
          <a:p>
            <a:pPr marL="514350" indent="-514350">
              <a:buFont typeface="+mj-lt"/>
              <a:buAutoNum type="alphaLcPeriod"/>
            </a:pPr>
            <a:endParaRPr lang="en-US" sz="2800" baseline="0" dirty="0" smtClean="0">
              <a:solidFill>
                <a:schemeClr val="accent2">
                  <a:lumMod val="75000"/>
                </a:schemeClr>
              </a:solidFill>
            </a:endParaRPr>
          </a:p>
          <a:p>
            <a:pPr marL="514350" indent="-514350"/>
            <a:r>
              <a:rPr lang="en-US" sz="2800" dirty="0" smtClean="0">
                <a:solidFill>
                  <a:schemeClr val="accent2">
                    <a:lumMod val="75000"/>
                  </a:schemeClr>
                </a:solidFill>
                <a:hlinkClick r:id="rId3"/>
              </a:rPr>
              <a:t>Video</a:t>
            </a:r>
            <a:endParaRPr lang="en-US" sz="2800" baseline="0" dirty="0" smtClean="0">
              <a:solidFill>
                <a:schemeClr val="accent2">
                  <a:lumMod val="75000"/>
                </a:schemeClr>
              </a:solidFill>
            </a:endParaRPr>
          </a:p>
          <a:p>
            <a:endParaRPr lang="en-US" dirty="0"/>
          </a:p>
        </p:txBody>
      </p:sp>
      <p:pic>
        <p:nvPicPr>
          <p:cNvPr id="4098" name="Picture 2" descr="M:\Documents and Settings\nmbst11\Local Settings\Temporary Internet Files\Content.IE5\M7V7XXMD\MCj04344110000[1].wmf"/>
          <p:cNvPicPr>
            <a:picLocks noChangeAspect="1" noChangeArrowheads="1"/>
          </p:cNvPicPr>
          <p:nvPr/>
        </p:nvPicPr>
        <p:blipFill>
          <a:blip r:embed="rId4"/>
          <a:srcRect/>
          <a:stretch>
            <a:fillRect/>
          </a:stretch>
        </p:blipFill>
        <p:spPr bwMode="auto">
          <a:xfrm>
            <a:off x="7239000" y="609600"/>
            <a:ext cx="1625600" cy="1828800"/>
          </a:xfrm>
          <a:prstGeom prst="rect">
            <a:avLst/>
          </a:prstGeom>
          <a:noFill/>
        </p:spPr>
      </p:pic>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100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100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3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3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610600" cy="882650"/>
          </a:xfrm>
        </p:spPr>
        <p:txBody>
          <a:bodyPr>
            <a:normAutofit fontScale="90000"/>
          </a:bodyPr>
          <a:lstStyle/>
          <a:p>
            <a:r>
              <a:rPr lang="en-US" b="1" smtClean="0">
                <a:solidFill>
                  <a:schemeClr val="accent2">
                    <a:lumMod val="75000"/>
                  </a:schemeClr>
                </a:solidFill>
              </a:rPr>
              <a:t>Eight </a:t>
            </a:r>
            <a:r>
              <a:rPr lang="en-US" b="1" dirty="0">
                <a:solidFill>
                  <a:schemeClr val="accent2">
                    <a:lumMod val="75000"/>
                  </a:schemeClr>
                </a:solidFill>
              </a:rPr>
              <a:t>illegal interview questions</a:t>
            </a:r>
            <a:br>
              <a:rPr lang="en-US" b="1" dirty="0">
                <a:solidFill>
                  <a:schemeClr val="accent2">
                    <a:lumMod val="75000"/>
                  </a:schemeClr>
                </a:solidFill>
              </a:rPr>
            </a:br>
            <a:endParaRPr lang="en-US" b="1" dirty="0">
              <a:solidFill>
                <a:schemeClr val="accent2">
                  <a:lumMod val="75000"/>
                </a:schemeClr>
              </a:solidFill>
            </a:endParaRPr>
          </a:p>
        </p:txBody>
      </p:sp>
      <p:sp>
        <p:nvSpPr>
          <p:cNvPr id="3" name="Content Placeholder 2"/>
          <p:cNvSpPr>
            <a:spLocks noGrp="1"/>
          </p:cNvSpPr>
          <p:nvPr>
            <p:ph sz="quarter" idx="2"/>
          </p:nvPr>
        </p:nvSpPr>
        <p:spPr/>
        <p:txBody>
          <a:bodyPr/>
          <a:lstStyle/>
          <a:p>
            <a:pPr marL="514350" indent="-514350">
              <a:buFont typeface="+mj-lt"/>
              <a:buAutoNum type="arabicPeriod"/>
            </a:pPr>
            <a:r>
              <a:rPr lang="en-US" sz="3200" b="1" baseline="0" dirty="0" smtClean="0">
                <a:solidFill>
                  <a:schemeClr val="accent2">
                    <a:lumMod val="75000"/>
                  </a:schemeClr>
                </a:solidFill>
              </a:rPr>
              <a:t>Race 			</a:t>
            </a:r>
            <a:endParaRPr lang="en-US" sz="3200" b="1" baseline="0" dirty="0" smtClean="0">
              <a:solidFill>
                <a:schemeClr val="accent2">
                  <a:lumMod val="75000"/>
                </a:schemeClr>
              </a:solidFill>
            </a:endParaRPr>
          </a:p>
          <a:p>
            <a:pPr marL="514350" indent="-514350">
              <a:buFont typeface="+mj-lt"/>
              <a:buAutoNum type="arabicPeriod"/>
            </a:pPr>
            <a:r>
              <a:rPr lang="en-US" sz="3200" b="1" baseline="0" dirty="0" smtClean="0">
                <a:solidFill>
                  <a:schemeClr val="accent2">
                    <a:lumMod val="75000"/>
                  </a:schemeClr>
                </a:solidFill>
              </a:rPr>
              <a:t>Color			</a:t>
            </a:r>
            <a:endParaRPr lang="en-US" sz="3200" b="1" baseline="0" dirty="0" smtClean="0">
              <a:solidFill>
                <a:schemeClr val="accent2">
                  <a:lumMod val="75000"/>
                </a:schemeClr>
              </a:solidFill>
            </a:endParaRPr>
          </a:p>
          <a:p>
            <a:pPr marL="514350" indent="-514350">
              <a:buFont typeface="+mj-lt"/>
              <a:buAutoNum type="arabicPeriod"/>
            </a:pPr>
            <a:r>
              <a:rPr lang="en-US" sz="3200" b="1" baseline="0" dirty="0" smtClean="0">
                <a:solidFill>
                  <a:schemeClr val="accent2">
                    <a:lumMod val="75000"/>
                  </a:schemeClr>
                </a:solidFill>
              </a:rPr>
              <a:t>Religion</a:t>
            </a:r>
            <a:endParaRPr lang="en-US" sz="3200" b="1" baseline="0" dirty="0" smtClean="0">
              <a:solidFill>
                <a:schemeClr val="accent2">
                  <a:lumMod val="75000"/>
                </a:schemeClr>
              </a:solidFill>
            </a:endParaRPr>
          </a:p>
          <a:p>
            <a:pPr marL="514350" indent="-514350">
              <a:buFont typeface="+mj-lt"/>
              <a:buAutoNum type="arabicPeriod"/>
            </a:pPr>
            <a:r>
              <a:rPr lang="en-US" sz="3200" b="1" baseline="0" dirty="0" smtClean="0">
                <a:solidFill>
                  <a:schemeClr val="accent2">
                    <a:lumMod val="75000"/>
                  </a:schemeClr>
                </a:solidFill>
              </a:rPr>
              <a:t>Sex</a:t>
            </a:r>
            <a:endParaRPr lang="en-US" sz="3200" b="1" baseline="0" dirty="0" smtClean="0">
              <a:solidFill>
                <a:schemeClr val="accent2">
                  <a:lumMod val="75000"/>
                </a:schemeClr>
              </a:solidFill>
            </a:endParaRPr>
          </a:p>
          <a:p>
            <a:pPr marL="514350" indent="-514350">
              <a:buNone/>
            </a:pPr>
            <a:endParaRPr lang="en-US" baseline="0" dirty="0" smtClean="0"/>
          </a:p>
          <a:p>
            <a:endParaRPr lang="en-US" dirty="0"/>
          </a:p>
        </p:txBody>
      </p:sp>
      <p:sp>
        <p:nvSpPr>
          <p:cNvPr id="9" name="Content Placeholder 8"/>
          <p:cNvSpPr>
            <a:spLocks noGrp="1"/>
          </p:cNvSpPr>
          <p:nvPr>
            <p:ph sz="quarter" idx="4"/>
          </p:nvPr>
        </p:nvSpPr>
        <p:spPr>
          <a:xfrm>
            <a:off x="3352800" y="1981200"/>
            <a:ext cx="4288536" cy="3941763"/>
          </a:xfrm>
        </p:spPr>
        <p:txBody>
          <a:bodyPr>
            <a:normAutofit/>
          </a:bodyPr>
          <a:lstStyle/>
          <a:p>
            <a:pPr marL="514350" indent="-514350">
              <a:buFont typeface="+mj-lt"/>
              <a:buAutoNum type="arabicPeriod" startAt="5"/>
            </a:pPr>
            <a:r>
              <a:rPr lang="en-US" sz="3200" b="1" dirty="0" smtClean="0">
                <a:solidFill>
                  <a:schemeClr val="accent2">
                    <a:lumMod val="75000"/>
                  </a:schemeClr>
                </a:solidFill>
              </a:rPr>
              <a:t>Age</a:t>
            </a:r>
          </a:p>
          <a:p>
            <a:pPr marL="457200" indent="-457200">
              <a:buFont typeface="+mj-lt"/>
              <a:buAutoNum type="arabicPeriod" startAt="5"/>
            </a:pPr>
            <a:r>
              <a:rPr lang="en-US" sz="3200" b="1" dirty="0" smtClean="0">
                <a:solidFill>
                  <a:schemeClr val="accent2">
                    <a:lumMod val="75000"/>
                  </a:schemeClr>
                </a:solidFill>
              </a:rPr>
              <a:t>Disability</a:t>
            </a:r>
          </a:p>
          <a:p>
            <a:pPr marL="457200" indent="-457200">
              <a:buFont typeface="+mj-lt"/>
              <a:buAutoNum type="arabicPeriod" startAt="5"/>
            </a:pPr>
            <a:r>
              <a:rPr lang="en-US" sz="3200" b="1" dirty="0" smtClean="0">
                <a:solidFill>
                  <a:schemeClr val="accent2">
                    <a:lumMod val="75000"/>
                  </a:schemeClr>
                </a:solidFill>
              </a:rPr>
              <a:t>Marital/Family Status</a:t>
            </a:r>
          </a:p>
          <a:p>
            <a:pPr marL="457200" indent="-457200">
              <a:buFont typeface="+mj-lt"/>
              <a:buAutoNum type="arabicPeriod" startAt="5"/>
            </a:pPr>
            <a:r>
              <a:rPr lang="en-US" sz="3200" b="1" dirty="0" smtClean="0">
                <a:solidFill>
                  <a:schemeClr val="accent2">
                    <a:lumMod val="75000"/>
                  </a:schemeClr>
                </a:solidFill>
              </a:rPr>
              <a:t>National Origin</a:t>
            </a:r>
            <a:endParaRPr lang="en-US" sz="3200" b="1" dirty="0">
              <a:solidFill>
                <a:schemeClr val="accent2">
                  <a:lumMod val="75000"/>
                </a:schemeClr>
              </a:solidFill>
            </a:endParaRPr>
          </a:p>
        </p:txBody>
      </p:sp>
      <p:pic>
        <p:nvPicPr>
          <p:cNvPr id="5122" name="Picture 2" descr="M:\Documents and Settings\nmbst11\Local Settings\Temporary Internet Files\Content.IE5\M7V7XXMD\MCj04238480000[1].wmf"/>
          <p:cNvPicPr>
            <a:picLocks noChangeAspect="1" noChangeArrowheads="1"/>
          </p:cNvPicPr>
          <p:nvPr/>
        </p:nvPicPr>
        <p:blipFill>
          <a:blip r:embed="rId3"/>
          <a:srcRect/>
          <a:stretch>
            <a:fillRect/>
          </a:stretch>
        </p:blipFill>
        <p:spPr bwMode="auto">
          <a:xfrm>
            <a:off x="7162800" y="304800"/>
            <a:ext cx="1803400" cy="1981200"/>
          </a:xfrm>
          <a:prstGeom prst="rect">
            <a:avLst/>
          </a:prstGeom>
          <a:noFill/>
        </p:spPr>
      </p:pic>
      <p:pic>
        <p:nvPicPr>
          <p:cNvPr id="6" name="oh no.wav">
            <a:hlinkClick r:id="" action="ppaction://media"/>
          </p:cNvPr>
          <p:cNvPicPr>
            <a:picLocks noRot="1" noChangeAspect="1"/>
          </p:cNvPicPr>
          <p:nvPr>
            <a:wavAudioFile r:embed="rId1" name="oh no.wav"/>
          </p:nvPr>
        </p:nvPicPr>
        <p:blipFill>
          <a:blip r:embed="rId4"/>
          <a:stretch>
            <a:fillRect/>
          </a:stretch>
        </p:blipFill>
        <p:spPr>
          <a:xfrm>
            <a:off x="6934200" y="152400"/>
            <a:ext cx="304800" cy="304800"/>
          </a:xfrm>
          <a:prstGeom prst="rect">
            <a:avLst/>
          </a:prstGeom>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69" fill="hold"/>
                                        <p:tgtEl>
                                          <p:spTgt spid="6"/>
                                        </p:tgtEl>
                                      </p:cBhvr>
                                    </p:cmd>
                                  </p:childTnLst>
                                </p:cTn>
                              </p:par>
                            </p:childTnLst>
                          </p:cTn>
                        </p:par>
                        <p:par>
                          <p:cTn id="7" fill="hold">
                            <p:stCondLst>
                              <p:cond delay="2169"/>
                            </p:stCondLst>
                            <p:childTnLst>
                              <p:par>
                                <p:cTn id="8" presetID="7" presetClass="entr" presetSubtype="4" fill="hold" grpId="0"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 calcmode="lin" valueType="num">
                                      <p:cBhvr additive="base">
                                        <p:cTn id="10"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1"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5169"/>
                            </p:stCondLst>
                            <p:childTnLst>
                              <p:par>
                                <p:cTn id="13" presetID="7" presetClass="entr" presetSubtype="4"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3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8169"/>
                            </p:stCondLst>
                            <p:childTnLst>
                              <p:par>
                                <p:cTn id="18" presetID="7" presetClass="entr" presetSubtype="4"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3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1169"/>
                            </p:stCondLst>
                            <p:childTnLst>
                              <p:par>
                                <p:cTn id="23" presetID="7" presetClass="entr" presetSubtype="4"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3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3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828800"/>
          </a:xfrm>
        </p:spPr>
        <p:txBody>
          <a:bodyPr>
            <a:normAutofit fontScale="90000"/>
          </a:bodyPr>
          <a:lstStyle/>
          <a:p>
            <a:r>
              <a:rPr lang="en-US" sz="3200" b="1" dirty="0" smtClean="0">
                <a:solidFill>
                  <a:schemeClr val="accent2">
                    <a:lumMod val="75000"/>
                  </a:schemeClr>
                </a:solidFill>
              </a:rPr>
              <a:t>Handling Improper Interview Quest</a:t>
            </a:r>
            <a:r>
              <a:rPr lang="en-US" sz="3100" b="1" dirty="0" smtClean="0">
                <a:solidFill>
                  <a:schemeClr val="accent2">
                    <a:lumMod val="75000"/>
                  </a:schemeClr>
                </a:solidFill>
              </a:rPr>
              <a:t>ions</a:t>
            </a:r>
            <a:r>
              <a:rPr lang="en-US" baseline="0" dirty="0" smtClean="0"/>
              <a:t/>
            </a:r>
            <a:br>
              <a:rPr lang="en-US" baseline="0" dirty="0" smtClean="0"/>
            </a:br>
            <a:r>
              <a:rPr lang="en-US" dirty="0"/>
              <a:t/>
            </a:r>
            <a:br>
              <a:rPr lang="en-US" dirty="0"/>
            </a:br>
            <a:endParaRPr lang="en-US" dirty="0"/>
          </a:p>
        </p:txBody>
      </p:sp>
      <p:sp>
        <p:nvSpPr>
          <p:cNvPr id="3" name="Content Placeholder 2"/>
          <p:cNvSpPr>
            <a:spLocks noGrp="1"/>
          </p:cNvSpPr>
          <p:nvPr>
            <p:ph idx="1"/>
          </p:nvPr>
        </p:nvSpPr>
        <p:spPr>
          <a:xfrm>
            <a:off x="457200" y="3048000"/>
            <a:ext cx="8229600" cy="3078163"/>
          </a:xfrm>
        </p:spPr>
        <p:txBody>
          <a:bodyPr>
            <a:normAutofit/>
          </a:bodyPr>
          <a:lstStyle/>
          <a:p>
            <a:r>
              <a:rPr lang="en-US" b="1" baseline="0" dirty="0" smtClean="0">
                <a:solidFill>
                  <a:schemeClr val="accent2">
                    <a:lumMod val="75000"/>
                  </a:schemeClr>
                </a:solidFill>
              </a:rPr>
              <a:t>You are free to answer the question</a:t>
            </a:r>
            <a:r>
              <a:rPr lang="en-US" b="1" baseline="0" dirty="0" smtClean="0"/>
              <a:t>. </a:t>
            </a:r>
            <a:r>
              <a:rPr lang="en-US" baseline="0" dirty="0" smtClean="0">
                <a:solidFill>
                  <a:schemeClr val="accent2">
                    <a:lumMod val="75000"/>
                  </a:schemeClr>
                </a:solidFill>
              </a:rPr>
              <a:t>But keep in mind that, you may jeopardize your chances of getting hired. </a:t>
            </a:r>
          </a:p>
          <a:p>
            <a:endParaRPr lang="en-US" b="1" baseline="0" dirty="0" smtClean="0"/>
          </a:p>
          <a:p>
            <a:endParaRPr lang="en-US" dirty="0"/>
          </a:p>
        </p:txBody>
      </p:sp>
      <p:pic>
        <p:nvPicPr>
          <p:cNvPr id="5" name="Picture 2" descr="M:\Documents and Settings\nmbst11\Local Settings\Temporary Internet Files\Content.IE5\M7V7XXMD\MCj04315290000[1].png"/>
          <p:cNvPicPr>
            <a:picLocks noChangeAspect="1" noChangeArrowheads="1"/>
          </p:cNvPicPr>
          <p:nvPr/>
        </p:nvPicPr>
        <p:blipFill>
          <a:blip r:embed="rId3"/>
          <a:srcRect/>
          <a:stretch>
            <a:fillRect/>
          </a:stretch>
        </p:blipFill>
        <p:spPr bwMode="auto">
          <a:xfrm>
            <a:off x="3429000" y="1219200"/>
            <a:ext cx="1752600" cy="1752600"/>
          </a:xfrm>
          <a:prstGeom prst="rect">
            <a:avLst/>
          </a:prstGeom>
          <a:noFill/>
        </p:spPr>
      </p:pic>
      <p:pic>
        <p:nvPicPr>
          <p:cNvPr id="6" name="scary.wav">
            <a:hlinkClick r:id="" action="ppaction://media"/>
          </p:cNvPr>
          <p:cNvPicPr>
            <a:picLocks noRot="1" noChangeAspect="1"/>
          </p:cNvPicPr>
          <p:nvPr>
            <a:audioFile r:link="rId1"/>
          </p:nvPr>
        </p:nvPicPr>
        <p:blipFill>
          <a:blip r:embed="rId4"/>
          <a:stretch>
            <a:fillRect/>
          </a:stretch>
        </p:blipFill>
        <p:spPr>
          <a:xfrm>
            <a:off x="6553200" y="1905000"/>
            <a:ext cx="304800" cy="304800"/>
          </a:xfrm>
          <a:prstGeom prst="rect">
            <a:avLst/>
          </a:prstGeom>
        </p:spPr>
      </p:pic>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29"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2" dur="2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3" showWhenStopped="0">
                <p:cTn id="14" repeatCount="indefinite" fill="hold" display="0">
                  <p:stCondLst>
                    <p:cond delay="indefinite"/>
                  </p:stCondLst>
                  <p:endCondLst>
                    <p:cond evt="onPrev" delay="0">
                      <p:tgtEl>
                        <p:sldTgt/>
                      </p:tgtEl>
                    </p:cond>
                    <p:cond evt="onStopAudio" delay="0">
                      <p:tgtEl>
                        <p:sldTgt/>
                      </p:tgtEl>
                    </p:cond>
                  </p:endCondLst>
                </p:cTn>
                <p:tgtEl>
                  <p:spTgt spid="6"/>
                </p:tgtEl>
              </p:cMediaNode>
            </p:audio>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75000"/>
                  </a:schemeClr>
                </a:solidFill>
              </a:rPr>
              <a:t>Handling Improper Interview Questions</a:t>
            </a:r>
            <a:endParaRPr lang="en-US" b="1" dirty="0">
              <a:solidFill>
                <a:schemeClr val="accent2">
                  <a:lumMod val="75000"/>
                </a:schemeClr>
              </a:solidFill>
            </a:endParaRPr>
          </a:p>
        </p:txBody>
      </p:sp>
      <p:sp>
        <p:nvSpPr>
          <p:cNvPr id="3" name="Content Placeholder 2"/>
          <p:cNvSpPr>
            <a:spLocks noGrp="1"/>
          </p:cNvSpPr>
          <p:nvPr>
            <p:ph idx="1"/>
          </p:nvPr>
        </p:nvSpPr>
        <p:spPr>
          <a:xfrm>
            <a:off x="304800" y="2819400"/>
            <a:ext cx="8686800" cy="3260725"/>
          </a:xfrm>
        </p:spPr>
        <p:txBody>
          <a:bodyPr/>
          <a:lstStyle/>
          <a:p>
            <a:r>
              <a:rPr lang="en-US" b="1" dirty="0" smtClean="0">
                <a:solidFill>
                  <a:schemeClr val="accent2">
                    <a:lumMod val="75000"/>
                  </a:schemeClr>
                </a:solidFill>
              </a:rPr>
              <a:t>You can refuse to answer the question</a:t>
            </a:r>
            <a:r>
              <a:rPr lang="en-US" dirty="0" smtClean="0"/>
              <a:t>. </a:t>
            </a:r>
            <a:r>
              <a:rPr lang="en-US" dirty="0" smtClean="0">
                <a:solidFill>
                  <a:schemeClr val="accent2">
                    <a:lumMod val="75000"/>
                  </a:schemeClr>
                </a:solidFill>
              </a:rPr>
              <a:t>You may run the risk of appearing uncooperative or confrontational, and losing the job. </a:t>
            </a:r>
          </a:p>
          <a:p>
            <a:endParaRPr lang="en-US" dirty="0"/>
          </a:p>
        </p:txBody>
      </p:sp>
      <p:pic>
        <p:nvPicPr>
          <p:cNvPr id="5" name="Picture 2" descr="M:\Documents and Settings\nmbst11\Local Settings\Temporary Internet Files\Content.IE5\M7V7XXMD\MCj04315290000[1].png"/>
          <p:cNvPicPr>
            <a:picLocks noChangeAspect="1" noChangeArrowheads="1"/>
          </p:cNvPicPr>
          <p:nvPr/>
        </p:nvPicPr>
        <p:blipFill>
          <a:blip r:embed="rId2"/>
          <a:srcRect/>
          <a:stretch>
            <a:fillRect/>
          </a:stretch>
        </p:blipFill>
        <p:spPr bwMode="auto">
          <a:xfrm>
            <a:off x="3733800" y="1143000"/>
            <a:ext cx="1752600" cy="1752600"/>
          </a:xfrm>
          <a:prstGeom prst="rect">
            <a:avLst/>
          </a:prstGeom>
          <a:noFill/>
        </p:spPr>
      </p:pic>
    </p:spTree>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2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75000"/>
                  </a:schemeClr>
                </a:solidFill>
              </a:rPr>
              <a:t>Handling Improper Interview Questions</a:t>
            </a:r>
            <a:endParaRPr lang="en-US" b="1" dirty="0">
              <a:solidFill>
                <a:schemeClr val="accent2">
                  <a:lumMod val="75000"/>
                </a:schemeClr>
              </a:solidFill>
            </a:endParaRPr>
          </a:p>
        </p:txBody>
      </p:sp>
      <p:sp>
        <p:nvSpPr>
          <p:cNvPr id="3" name="Content Placeholder 2"/>
          <p:cNvSpPr>
            <a:spLocks noGrp="1"/>
          </p:cNvSpPr>
          <p:nvPr>
            <p:ph idx="1"/>
          </p:nvPr>
        </p:nvSpPr>
        <p:spPr>
          <a:xfrm>
            <a:off x="304800" y="1981200"/>
            <a:ext cx="8686800" cy="4098925"/>
          </a:xfrm>
        </p:spPr>
        <p:txBody>
          <a:bodyPr>
            <a:normAutofit/>
          </a:bodyPr>
          <a:lstStyle/>
          <a:p>
            <a:r>
              <a:rPr lang="en-US" b="1" dirty="0" smtClean="0">
                <a:solidFill>
                  <a:schemeClr val="accent2">
                    <a:lumMod val="75000"/>
                  </a:schemeClr>
                </a:solidFill>
              </a:rPr>
              <a:t>You can examine the question for its intent and respond with an answer as it might apply to the job. </a:t>
            </a:r>
          </a:p>
          <a:p>
            <a:pPr>
              <a:buNone/>
            </a:pPr>
            <a:r>
              <a:rPr lang="en-US" b="1" dirty="0" smtClean="0"/>
              <a:t>	</a:t>
            </a:r>
            <a:endParaRPr lang="en-US" dirty="0" smtClean="0">
              <a:solidFill>
                <a:schemeClr val="accent2">
                  <a:lumMod val="75000"/>
                </a:schemeClr>
              </a:solidFill>
            </a:endParaRPr>
          </a:p>
          <a:p>
            <a:endParaRPr lang="en-US" dirty="0">
              <a:solidFill>
                <a:schemeClr val="accent2">
                  <a:lumMod val="75000"/>
                </a:schemeClr>
              </a:solidFill>
            </a:endParaRPr>
          </a:p>
        </p:txBody>
      </p:sp>
      <p:pic>
        <p:nvPicPr>
          <p:cNvPr id="7170" name="Picture 2" descr="M:\Documents and Settings\nmbst11\Local Settings\Temporary Internet Files\Content.IE5\M7V7XXMD\MCj04315290000[1].png"/>
          <p:cNvPicPr>
            <a:picLocks noChangeAspect="1" noChangeArrowheads="1"/>
          </p:cNvPicPr>
          <p:nvPr/>
        </p:nvPicPr>
        <p:blipFill>
          <a:blip r:embed="rId3"/>
          <a:srcRect/>
          <a:stretch>
            <a:fillRect/>
          </a:stretch>
        </p:blipFill>
        <p:spPr bwMode="auto">
          <a:xfrm>
            <a:off x="7010400" y="5105400"/>
            <a:ext cx="1752600" cy="1752600"/>
          </a:xfrm>
          <a:prstGeom prst="rect">
            <a:avLst/>
          </a:prstGeom>
          <a:noFill/>
        </p:spPr>
      </p:pic>
    </p:spTree>
  </p:cSld>
  <p:clrMapOvr>
    <a:masterClrMapping/>
  </p:clrMapOvr>
  <p:transition spd="slow">
    <p:wheel spokes="2"/>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268</TotalTime>
  <Words>475</Words>
  <Application>Microsoft Office PowerPoint</Application>
  <PresentationFormat>On-screen Show (4:3)</PresentationFormat>
  <Paragraphs>94</Paragraphs>
  <Slides>11</Slides>
  <Notes>4</Notes>
  <HiddenSlides>0</HiddenSlides>
  <MMClips>2</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Trek</vt:lpstr>
      <vt:lpstr>Document</vt:lpstr>
      <vt:lpstr>The Job Interview</vt:lpstr>
      <vt:lpstr>Do’s</vt:lpstr>
      <vt:lpstr>Something from You Tube</vt:lpstr>
      <vt:lpstr>Don’ts</vt:lpstr>
      <vt:lpstr>How should you respond to a question about your weaknesses? </vt:lpstr>
      <vt:lpstr>Eight illegal interview questions </vt:lpstr>
      <vt:lpstr>Handling Improper Interview Questions  </vt:lpstr>
      <vt:lpstr>Handling Improper Interview Questions</vt:lpstr>
      <vt:lpstr>Handling Improper Interview Questions</vt:lpstr>
      <vt:lpstr>Answer the following questions:</vt:lpstr>
      <vt:lpstr>Slide 11</vt:lpstr>
    </vt:vector>
  </TitlesOfParts>
  <Company>Robert Morris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Job Interview</dc:title>
  <dc:creator>citrixstaff</dc:creator>
  <cp:lastModifiedBy>backup</cp:lastModifiedBy>
  <cp:revision>45</cp:revision>
  <dcterms:created xsi:type="dcterms:W3CDTF">2008-01-26T20:59:32Z</dcterms:created>
  <dcterms:modified xsi:type="dcterms:W3CDTF">2009-12-03T00:14:25Z</dcterms:modified>
</cp:coreProperties>
</file>