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9" r:id="rId1"/>
  </p:sldMasterIdLst>
  <p:notesMasterIdLst>
    <p:notesMasterId r:id="rId18"/>
  </p:notesMasterIdLst>
  <p:handoutMasterIdLst>
    <p:handoutMasterId r:id="rId19"/>
  </p:handoutMasterIdLst>
  <p:sldIdLst>
    <p:sldId id="302" r:id="rId2"/>
    <p:sldId id="303" r:id="rId3"/>
    <p:sldId id="304" r:id="rId4"/>
    <p:sldId id="305" r:id="rId5"/>
    <p:sldId id="306" r:id="rId6"/>
    <p:sldId id="307" r:id="rId7"/>
    <p:sldId id="308" r:id="rId8"/>
    <p:sldId id="309" r:id="rId9"/>
    <p:sldId id="310" r:id="rId10"/>
    <p:sldId id="311" r:id="rId11"/>
    <p:sldId id="316" r:id="rId12"/>
    <p:sldId id="312" r:id="rId13"/>
    <p:sldId id="313" r:id="rId14"/>
    <p:sldId id="314" r:id="rId15"/>
    <p:sldId id="317" r:id="rId16"/>
    <p:sldId id="315" r:id="rId17"/>
  </p:sldIdLst>
  <p:sldSz cx="9144000" cy="6858000" type="screen4x3"/>
  <p:notesSz cx="6858000" cy="9144000"/>
  <p:embeddedFontLst>
    <p:embeddedFont>
      <p:font typeface="Arial Narrow" pitchFamily="34" charset="0"/>
      <p:regular r:id="rId20"/>
      <p:bold r:id="rId21"/>
      <p:italic r:id="rId22"/>
      <p:boldItalic r:id="rId23"/>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00005A"/>
    <a:srgbClr val="99CCFF"/>
    <a:srgbClr val="E6E4CE"/>
    <a:srgbClr val="00004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865" autoAdjust="0"/>
    <p:restoredTop sz="76051" autoAdjust="0"/>
  </p:normalViewPr>
  <p:slideViewPr>
    <p:cSldViewPr>
      <p:cViewPr>
        <p:scale>
          <a:sx n="50" d="100"/>
          <a:sy n="50" d="100"/>
        </p:scale>
        <p:origin x="-56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95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4950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4950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4950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C2941CD-35FF-4723-8587-DB7A4119EC2F}"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167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1674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167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67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167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74160C5-4174-44AE-AEC7-42E379CC798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198.185.181.126/emissions/omresearch/howtoapply/applicationprocess.aspx"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289164-10D9-4CC9-872B-1AAFF1E1A4B6}" type="slidenum">
              <a:rPr lang="en-US"/>
              <a:pPr/>
              <a:t>1</a:t>
            </a:fld>
            <a:endParaRPr lang="en-US"/>
          </a:p>
        </p:txBody>
      </p:sp>
      <p:sp>
        <p:nvSpPr>
          <p:cNvPr id="150530" name="Rectangle 2"/>
          <p:cNvSpPr>
            <a:spLocks noRot="1"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8E9274-DC02-4806-ABC3-49A4809CD725}" type="slidenum">
              <a:rPr lang="en-US"/>
              <a:pPr/>
              <a:t>10</a:t>
            </a:fld>
            <a:endParaRPr lang="en-US"/>
          </a:p>
        </p:txBody>
      </p:sp>
      <p:sp>
        <p:nvSpPr>
          <p:cNvPr id="376834" name="Rectangle 2"/>
          <p:cNvSpPr>
            <a:spLocks noRot="1" noChangeArrowheads="1" noTextEdit="1"/>
          </p:cNvSpPr>
          <p:nvPr>
            <p:ph type="sldImg"/>
          </p:nvPr>
        </p:nvSpPr>
        <p:spPr>
          <a:ln/>
        </p:spPr>
      </p:sp>
      <p:sp>
        <p:nvSpPr>
          <p:cNvPr id="376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6F8181-8CAD-478A-A38C-1313511ABC47}" type="slidenum">
              <a:rPr lang="en-US"/>
              <a:pPr/>
              <a:t>11</a:t>
            </a:fld>
            <a:endParaRPr lang="en-US"/>
          </a:p>
        </p:txBody>
      </p:sp>
      <p:sp>
        <p:nvSpPr>
          <p:cNvPr id="373762" name="Rectangle 2"/>
          <p:cNvSpPr>
            <a:spLocks noRot="1" noChangeArrowheads="1" noTextEdit="1"/>
          </p:cNvSpPr>
          <p:nvPr>
            <p:ph type="sldImg"/>
          </p:nvPr>
        </p:nvSpPr>
        <p:spPr>
          <a:ln/>
        </p:spPr>
      </p:sp>
      <p:sp>
        <p:nvSpPr>
          <p:cNvPr id="373763" name="Rectangle 3"/>
          <p:cNvSpPr>
            <a:spLocks noGrp="1" noChangeArrowheads="1"/>
          </p:cNvSpPr>
          <p:nvPr>
            <p:ph type="body" idx="1"/>
          </p:nvPr>
        </p:nvSpPr>
        <p:spPr/>
        <p:txBody>
          <a:bodyPr/>
          <a:lstStyle/>
          <a:p>
            <a:r>
              <a:rPr lang="en-US"/>
              <a:t>After you are accepted for the e-Mission, your teams will have to train. Your job is to analyze the potential hazards faced by the people of Montserrat. You will learn about the dangers of forest fires, volcanoes and hurricanes. You will investigate the island itself and study its land shapes, its resources, and the cities, roads, and utilities the people have created. Then, based upon your new knowledge and skills, you will develop plans to assist Montserrat's people.</a:t>
            </a:r>
          </a:p>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12D97F-1F56-4AA7-859D-EBCC8BE72BEE}" type="slidenum">
              <a:rPr lang="en-US"/>
              <a:pPr/>
              <a:t>12</a:t>
            </a:fld>
            <a:endParaRPr lang="en-US"/>
          </a:p>
        </p:txBody>
      </p:sp>
      <p:sp>
        <p:nvSpPr>
          <p:cNvPr id="377858" name="Rectangle 2"/>
          <p:cNvSpPr>
            <a:spLocks noRot="1" noChangeArrowheads="1" noTextEdit="1"/>
          </p:cNvSpPr>
          <p:nvPr>
            <p:ph type="sldImg"/>
          </p:nvPr>
        </p:nvSpPr>
        <p:spPr>
          <a:ln/>
        </p:spPr>
      </p:sp>
      <p:sp>
        <p:nvSpPr>
          <p:cNvPr id="377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E145A1-38BE-4DC7-9330-DA53A91DD606}" type="slidenum">
              <a:rPr lang="en-US"/>
              <a:pPr/>
              <a:t>13</a:t>
            </a:fld>
            <a:endParaRPr lang="en-US"/>
          </a:p>
        </p:txBody>
      </p:sp>
      <p:sp>
        <p:nvSpPr>
          <p:cNvPr id="378882" name="Rectangle 2"/>
          <p:cNvSpPr>
            <a:spLocks noRot="1" noChangeArrowheads="1" noTextEdit="1"/>
          </p:cNvSpPr>
          <p:nvPr>
            <p:ph type="sldImg"/>
          </p:nvPr>
        </p:nvSpPr>
        <p:spPr>
          <a:ln/>
        </p:spPr>
      </p:sp>
      <p:sp>
        <p:nvSpPr>
          <p:cNvPr id="378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6041A1-AC6C-4DBF-B0B2-B83FE6513A16}" type="slidenum">
              <a:rPr lang="en-US"/>
              <a:pPr/>
              <a:t>14</a:t>
            </a:fld>
            <a:endParaRPr lang="en-US"/>
          </a:p>
        </p:txBody>
      </p:sp>
      <p:sp>
        <p:nvSpPr>
          <p:cNvPr id="379906" name="Rectangle 2"/>
          <p:cNvSpPr>
            <a:spLocks noRot="1" noChangeArrowheads="1" noTextEdit="1"/>
          </p:cNvSpPr>
          <p:nvPr>
            <p:ph type="sldImg"/>
          </p:nvPr>
        </p:nvSpPr>
        <p:spPr>
          <a:ln/>
        </p:spPr>
      </p:sp>
      <p:sp>
        <p:nvSpPr>
          <p:cNvPr id="379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217F76-D9F8-4FA5-A610-D53186C67A40}" type="slidenum">
              <a:rPr lang="en-US"/>
              <a:pPr/>
              <a:t>15</a:t>
            </a:fld>
            <a:endParaRPr lang="en-US"/>
          </a:p>
        </p:txBody>
      </p:sp>
      <p:sp>
        <p:nvSpPr>
          <p:cNvPr id="372738" name="Rectangle 2"/>
          <p:cNvSpPr>
            <a:spLocks noRot="1" noChangeArrowheads="1" noTextEdit="1"/>
          </p:cNvSpPr>
          <p:nvPr>
            <p:ph type="sldImg"/>
          </p:nvPr>
        </p:nvSpPr>
        <p:spPr>
          <a:ln/>
        </p:spPr>
      </p:sp>
      <p:sp>
        <p:nvSpPr>
          <p:cNvPr id="372739" name="Rectangle 3"/>
          <p:cNvSpPr>
            <a:spLocks noGrp="1" noChangeArrowheads="1"/>
          </p:cNvSpPr>
          <p:nvPr>
            <p:ph type="body" idx="1"/>
          </p:nvPr>
        </p:nvSpPr>
        <p:spPr/>
        <p:txBody>
          <a:bodyPr/>
          <a:lstStyle/>
          <a:p>
            <a:r>
              <a:rPr lang="en-US"/>
              <a:t>On mission day, you will watch with us as the Space Shuttle lifts off and astronauts upgrade our Low Earth Orbiting satellite. If all goes well, the satellite will immediately begin broadcasting. We will receive data about the volcano on Montserrat and any tropical storms in the area. Your teams must be prepared to analyze this data. Throughout the e-Mission, you will be able to see and talk to us here in Mission Control. We will work closely together. </a:t>
            </a:r>
          </a:p>
          <a:p>
            <a:r>
              <a:rPr lang="en-US"/>
              <a:t>Good luck with your application.</a:t>
            </a:r>
          </a:p>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F641B4-1FAF-4138-8D55-7A8E1F9D566A}" type="slidenum">
              <a:rPr lang="en-US"/>
              <a:pPr/>
              <a:t>16</a:t>
            </a:fld>
            <a:endParaRPr lang="en-US"/>
          </a:p>
        </p:txBody>
      </p:sp>
      <p:sp>
        <p:nvSpPr>
          <p:cNvPr id="380930" name="Rectangle 2"/>
          <p:cNvSpPr>
            <a:spLocks noRot="1" noChangeArrowheads="1" noTextEdit="1"/>
          </p:cNvSpPr>
          <p:nvPr>
            <p:ph type="sldImg"/>
          </p:nvPr>
        </p:nvSpPr>
        <p:spPr>
          <a:ln/>
        </p:spPr>
      </p:sp>
      <p:sp>
        <p:nvSpPr>
          <p:cNvPr id="380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EF343E-7F4F-4A15-AB1A-14034C62DE69}" type="slidenum">
              <a:rPr lang="en-US"/>
              <a:pPr/>
              <a:t>2</a:t>
            </a:fld>
            <a:endParaRPr lang="en-US"/>
          </a:p>
        </p:txBody>
      </p:sp>
      <p:sp>
        <p:nvSpPr>
          <p:cNvPr id="352258" name="Rectangle 2"/>
          <p:cNvSpPr>
            <a:spLocks noRot="1" noChangeArrowheads="1" noTextEdit="1"/>
          </p:cNvSpPr>
          <p:nvPr>
            <p:ph type="sldImg"/>
          </p:nvPr>
        </p:nvSpPr>
        <p:spPr>
          <a:ln/>
        </p:spPr>
      </p:sp>
      <p:sp>
        <p:nvSpPr>
          <p:cNvPr id="352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4F289D-0DE6-44A8-A6A5-5F9B73A3F78A}" type="slidenum">
              <a:rPr lang="en-US"/>
              <a:pPr/>
              <a:t>3</a:t>
            </a:fld>
            <a:endParaRPr lang="en-US"/>
          </a:p>
        </p:txBody>
      </p:sp>
      <p:sp>
        <p:nvSpPr>
          <p:cNvPr id="374786" name="Rectangle 2"/>
          <p:cNvSpPr>
            <a:spLocks noRot="1" noChangeArrowheads="1" noTextEdit="1"/>
          </p:cNvSpPr>
          <p:nvPr>
            <p:ph type="sldImg"/>
          </p:nvPr>
        </p:nvSpPr>
        <p:spPr>
          <a:ln/>
        </p:spPr>
      </p:sp>
      <p:sp>
        <p:nvSpPr>
          <p:cNvPr id="374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B4CA39-94FA-451A-95F7-8A7BCE9219C2}" type="slidenum">
              <a:rPr lang="en-US"/>
              <a:pPr/>
              <a:t>4</a:t>
            </a:fld>
            <a:endParaRPr lang="en-US"/>
          </a:p>
        </p:txBody>
      </p:sp>
      <p:sp>
        <p:nvSpPr>
          <p:cNvPr id="375810" name="Rectangle 2"/>
          <p:cNvSpPr>
            <a:spLocks noRot="1" noChangeArrowheads="1" noTextEdit="1"/>
          </p:cNvSpPr>
          <p:nvPr>
            <p:ph type="sldImg"/>
          </p:nvPr>
        </p:nvSpPr>
        <p:spPr>
          <a:ln/>
        </p:spPr>
      </p:sp>
      <p:sp>
        <p:nvSpPr>
          <p:cNvPr id="375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6EF791-8B00-4FB6-8917-06B2A3CC48CE}" type="slidenum">
              <a:rPr lang="en-US"/>
              <a:pPr/>
              <a:t>5</a:t>
            </a:fld>
            <a:endParaRPr lang="en-US"/>
          </a:p>
        </p:txBody>
      </p:sp>
      <p:sp>
        <p:nvSpPr>
          <p:cNvPr id="356354" name="Rectangle 2"/>
          <p:cNvSpPr>
            <a:spLocks noRot="1" noChangeArrowheads="1" noTextEdit="1"/>
          </p:cNvSpPr>
          <p:nvPr>
            <p:ph type="sldImg"/>
          </p:nvPr>
        </p:nvSpPr>
        <p:spPr>
          <a:ln/>
        </p:spPr>
      </p:sp>
      <p:sp>
        <p:nvSpPr>
          <p:cNvPr id="356355" name="Rectangle 3"/>
          <p:cNvSpPr>
            <a:spLocks noGrp="1" noChangeArrowheads="1"/>
          </p:cNvSpPr>
          <p:nvPr>
            <p:ph type="body" idx="1"/>
          </p:nvPr>
        </p:nvSpPr>
        <p:spPr/>
        <p:txBody>
          <a:bodyPr/>
          <a:lstStyle/>
          <a:p>
            <a:r>
              <a:rPr lang="en-US"/>
              <a:t>Our Mission Control staff works at e-Mission Headquarters located at the Challenger Learning Center at Wheeling Jesuit University. When nature's forces threaten people around the world, they come to us for advice. Using our scientific knowledge and tools, we try to prepare them for the potential damage nature can cause. Mission Control needs Emergency Response Teams, or ERTs, to help. ERT members work together. They investigate what might happen to the Earth's many systems during a crisis. </a:t>
            </a:r>
          </a:p>
          <a:p>
            <a:endParaRPr lang="en-US"/>
          </a:p>
          <a:p>
            <a:r>
              <a:rPr lang="en-US"/>
              <a:t>Mission Control uses special scientific equipment installed aboard a Low Earth Orbiting (LEO) satellite. We also receive critical information from NASA and the National Oceanic and Atmospheric Administration. This information helps us measure the forces released by natural events. With this information they try to predict the effects natural events will have on people and the environment. The valuable advice our ERTs offer helps people in danger.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CA296D-F8CD-43FB-A0E3-A18CFB866084}" type="slidenum">
              <a:rPr lang="en-US"/>
              <a:pPr/>
              <a:t>6</a:t>
            </a:fld>
            <a:endParaRPr lang="en-US"/>
          </a:p>
        </p:txBody>
      </p:sp>
      <p:sp>
        <p:nvSpPr>
          <p:cNvPr id="358402" name="Rectangle 2"/>
          <p:cNvSpPr>
            <a:spLocks noRot="1" noChangeArrowheads="1" noTextEdit="1"/>
          </p:cNvSpPr>
          <p:nvPr>
            <p:ph type="sldImg"/>
          </p:nvPr>
        </p:nvSpPr>
        <p:spPr>
          <a:ln/>
        </p:spPr>
      </p:sp>
      <p:sp>
        <p:nvSpPr>
          <p:cNvPr id="358403" name="Rectangle 3"/>
          <p:cNvSpPr>
            <a:spLocks noGrp="1" noChangeArrowheads="1"/>
          </p:cNvSpPr>
          <p:nvPr>
            <p:ph type="body" idx="1"/>
          </p:nvPr>
        </p:nvSpPr>
        <p:spPr/>
        <p:txBody>
          <a:bodyPr/>
          <a:lstStyle/>
          <a:p>
            <a:r>
              <a:rPr lang="en-US"/>
              <a:t>Emergency Response Teams (ERTs) will work with us on e-Mission: Operation Montserrat. During the past few months, the volcano on this beautiful Caribbean island has threatened to erupt. Seismic monitoring equipment located at various places around the island helps us predict what will happen next. To enhance the seismic data collection system on the island, we will be using a satellite. During the mission, the satellite will send us additional information from all over the Caribbean. </a:t>
            </a:r>
          </a:p>
          <a:p>
            <a:endParaRPr lang="en-US"/>
          </a:p>
          <a:p>
            <a:r>
              <a:rPr lang="en-US"/>
              <a:t>If your ERTs join us, you will have to learn the basic ideas behind predicting natural disasters and their impact upon the Earth's systems. You must learn to analyze the types of data you will receive on mission day. Then, you will help Mission Control predict what may happen. Our first worry is whether the Soufriere Hills volcano is going to erupt. We need to have good plans in place to help the people and protect the environment. We are also worried about a tropical storm which could become a hurricane.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3DD47A-2B39-4C03-B8A9-D0A6FA024FBF}" type="slidenum">
              <a:rPr lang="en-US"/>
              <a:pPr/>
              <a:t>7</a:t>
            </a:fld>
            <a:endParaRPr lang="en-US"/>
          </a:p>
        </p:txBody>
      </p:sp>
      <p:sp>
        <p:nvSpPr>
          <p:cNvPr id="360450" name="Rectangle 2"/>
          <p:cNvSpPr>
            <a:spLocks noRot="1" noChangeArrowheads="1" noTextEdit="1"/>
          </p:cNvSpPr>
          <p:nvPr>
            <p:ph type="sldImg"/>
          </p:nvPr>
        </p:nvSpPr>
        <p:spPr>
          <a:ln/>
        </p:spPr>
      </p:sp>
      <p:sp>
        <p:nvSpPr>
          <p:cNvPr id="360451" name="Rectangle 3"/>
          <p:cNvSpPr>
            <a:spLocks noGrp="1" noChangeArrowheads="1"/>
          </p:cNvSpPr>
          <p:nvPr>
            <p:ph type="body" idx="1"/>
          </p:nvPr>
        </p:nvSpPr>
        <p:spPr/>
        <p:txBody>
          <a:bodyPr/>
          <a:lstStyle/>
          <a:p>
            <a:r>
              <a:rPr lang="en-US"/>
              <a:t>Emergency Response Teams (ERTs) will work with us on e-Mission: Operation Montserrat. During the past few months, the volcano on this beautiful Caribbean island has threatened to erupt. Seismic monitoring equipment located at various places around the island helps us predict what will happen next. To enhance the seismic data collection system on the island, we will be using a satellite. During the mission, the satellite will send us additional information from all over the Caribbean. </a:t>
            </a:r>
          </a:p>
          <a:p>
            <a:endParaRPr lang="en-US"/>
          </a:p>
          <a:p>
            <a:r>
              <a:rPr lang="en-US"/>
              <a:t>If your ERTs join us, you will have to learn the basic ideas behind predicting natural disasters and their impact upon the Earth's systems. You must learn to analyze the types of data you will receive on mission day. Then, you will help Mission Control predict what may happen. Our first worry is whether the Soufriere Hills volcano is going to erupt. We need to have good plans in place to help the people and protect the environment. We are also worried about a tropical storm which could become a hurricane.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C6AA75-8856-4CFB-A3F1-33C041E9AA06}" type="slidenum">
              <a:rPr lang="en-US"/>
              <a:pPr/>
              <a:t>8</a:t>
            </a:fld>
            <a:endParaRPr lang="en-US"/>
          </a:p>
        </p:txBody>
      </p:sp>
      <p:sp>
        <p:nvSpPr>
          <p:cNvPr id="362498" name="Rectangle 2"/>
          <p:cNvSpPr>
            <a:spLocks noRot="1" noChangeArrowheads="1" noTextEdit="1"/>
          </p:cNvSpPr>
          <p:nvPr>
            <p:ph type="sldImg"/>
          </p:nvPr>
        </p:nvSpPr>
        <p:spPr>
          <a:ln/>
        </p:spPr>
      </p:sp>
      <p:sp>
        <p:nvSpPr>
          <p:cNvPr id="362499" name="Rectangle 3"/>
          <p:cNvSpPr>
            <a:spLocks noGrp="1" noChangeArrowheads="1"/>
          </p:cNvSpPr>
          <p:nvPr>
            <p:ph type="body" idx="1"/>
          </p:nvPr>
        </p:nvSpPr>
        <p:spPr/>
        <p:txBody>
          <a:bodyPr/>
          <a:lstStyle/>
          <a:p>
            <a:r>
              <a:rPr lang="en-US"/>
              <a:t>Each e-Mission's success depends upon the ability of our partners - partners like you and your friends. First, you must form Emergency Response Teams, or ERTs. Members of each ERT will learn special science and math skills. Can you work under pressure and help advise the people of Montserrat? What actions will you suggest the people of the island take to prepare for this possible emergency?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E6D28E-D15C-4A86-9F57-171055E4E8D5}" type="slidenum">
              <a:rPr lang="en-US"/>
              <a:pPr/>
              <a:t>9</a:t>
            </a:fld>
            <a:endParaRPr lang="en-US"/>
          </a:p>
        </p:txBody>
      </p:sp>
      <p:sp>
        <p:nvSpPr>
          <p:cNvPr id="364546" name="Rectangle 2"/>
          <p:cNvSpPr>
            <a:spLocks noRot="1" noChangeArrowheads="1" noTextEdit="1"/>
          </p:cNvSpPr>
          <p:nvPr>
            <p:ph type="sldImg"/>
          </p:nvPr>
        </p:nvSpPr>
        <p:spPr>
          <a:ln/>
        </p:spPr>
      </p:sp>
      <p:sp>
        <p:nvSpPr>
          <p:cNvPr id="364547" name="Rectangle 3"/>
          <p:cNvSpPr>
            <a:spLocks noGrp="1" noChangeArrowheads="1"/>
          </p:cNvSpPr>
          <p:nvPr>
            <p:ph type="body" idx="1"/>
          </p:nvPr>
        </p:nvSpPr>
        <p:spPr/>
        <p:txBody>
          <a:bodyPr/>
          <a:lstStyle/>
          <a:p>
            <a:r>
              <a:rPr lang="en-US"/>
              <a:t>If your Emergency Response Team (ERT) applications show us you can work together quickly and accurately, and that you are not afraid to study, apply new ideas, and explore where few have ventured before, you will qualify to join us on an e-Mission. </a:t>
            </a:r>
          </a:p>
          <a:p>
            <a:endParaRPr lang="en-US"/>
          </a:p>
          <a:p>
            <a:r>
              <a:rPr lang="en-US"/>
              <a:t>Please, go to the </a:t>
            </a:r>
            <a:r>
              <a:rPr lang="en-US">
                <a:hlinkClick r:id="rId3"/>
              </a:rPr>
              <a:t>Application Process</a:t>
            </a:r>
            <a:r>
              <a:rPr lang="en-US"/>
              <a:t>. Study, think, talk together, and prepare your teams' applications. If we accept your work, your ERTs will assist us during e-Mission: Operation Montserrat.</a:t>
            </a:r>
          </a:p>
          <a:p>
            <a:r>
              <a:rPr lang="en-US" b="1"/>
              <a:t/>
            </a:r>
            <a:br>
              <a:rPr lang="en-US" b="1"/>
            </a:b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107522" name="Rectangle 2"/>
          <p:cNvSpPr>
            <a:spLocks noChangeArrowheads="1"/>
          </p:cNvSpPr>
          <p:nvPr/>
        </p:nvSpPr>
        <p:spPr bwMode="invGray">
          <a:xfrm>
            <a:off x="8885238" y="0"/>
            <a:ext cx="334962" cy="6858000"/>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anchor="ctr"/>
          <a:lstStyle/>
          <a:p>
            <a:endParaRPr lang="en-US"/>
          </a:p>
        </p:txBody>
      </p:sp>
      <p:sp>
        <p:nvSpPr>
          <p:cNvPr id="107524" name="Freeform 4"/>
          <p:cNvSpPr>
            <a:spLocks/>
          </p:cNvSpPr>
          <p:nvPr/>
        </p:nvSpPr>
        <p:spPr bwMode="white">
          <a:xfrm>
            <a:off x="0" y="3817938"/>
            <a:ext cx="8164513" cy="3019425"/>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107525" name="Freeform 5"/>
          <p:cNvSpPr>
            <a:spLocks/>
          </p:cNvSpPr>
          <p:nvPr/>
        </p:nvSpPr>
        <p:spPr bwMode="white">
          <a:xfrm>
            <a:off x="0" y="3146425"/>
            <a:ext cx="9144000" cy="3690938"/>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107526" name="Freeform 6"/>
          <p:cNvSpPr>
            <a:spLocks/>
          </p:cNvSpPr>
          <p:nvPr/>
        </p:nvSpPr>
        <p:spPr bwMode="white">
          <a:xfrm>
            <a:off x="0" y="2460625"/>
            <a:ext cx="9144000" cy="2497138"/>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107527" name="Freeform 7"/>
          <p:cNvSpPr>
            <a:spLocks/>
          </p:cNvSpPr>
          <p:nvPr/>
        </p:nvSpPr>
        <p:spPr bwMode="white">
          <a:xfrm>
            <a:off x="0" y="1793875"/>
            <a:ext cx="9144000" cy="1539875"/>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107528" name="Freeform 8"/>
          <p:cNvSpPr>
            <a:spLocks/>
          </p:cNvSpPr>
          <p:nvPr/>
        </p:nvSpPr>
        <p:spPr bwMode="white">
          <a:xfrm>
            <a:off x="0" y="-20638"/>
            <a:ext cx="9144000" cy="1682751"/>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107529" name="Freeform 9"/>
          <p:cNvSpPr>
            <a:spLocks/>
          </p:cNvSpPr>
          <p:nvPr/>
        </p:nvSpPr>
        <p:spPr bwMode="white">
          <a:xfrm>
            <a:off x="0" y="-20638"/>
            <a:ext cx="8388350" cy="1068388"/>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107530" name="Rectangle 10"/>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107531" name="Rectangle 11"/>
          <p:cNvSpPr>
            <a:spLocks noGrp="1" noChangeArrowheads="1"/>
          </p:cNvSpPr>
          <p:nvPr>
            <p:ph type="subTitle" idx="1"/>
          </p:nvPr>
        </p:nvSpPr>
        <p:spPr>
          <a:xfrm>
            <a:off x="1295400" y="3886200"/>
            <a:ext cx="6400800" cy="1752600"/>
          </a:xfrm>
        </p:spPr>
        <p:txBody>
          <a:bodyPr/>
          <a:lstStyle>
            <a:lvl1pPr marL="0" indent="0" algn="ctr">
              <a:buFontTx/>
              <a:buNone/>
              <a:defRPr/>
            </a:lvl1pPr>
          </a:lstStyle>
          <a:p>
            <a:r>
              <a:rPr lang="en-US"/>
              <a:t>Click to edit Master subtitle style</a:t>
            </a:r>
          </a:p>
        </p:txBody>
      </p:sp>
      <p:sp>
        <p:nvSpPr>
          <p:cNvPr id="107532" name="Rectangle 12"/>
          <p:cNvSpPr>
            <a:spLocks noGrp="1" noChangeArrowheads="1"/>
          </p:cNvSpPr>
          <p:nvPr>
            <p:ph type="dt" sz="half" idx="2"/>
          </p:nvPr>
        </p:nvSpPr>
        <p:spPr>
          <a:xfrm>
            <a:off x="457200" y="6245225"/>
            <a:ext cx="2133600" cy="476250"/>
          </a:xfrm>
        </p:spPr>
        <p:txBody>
          <a:bodyPr/>
          <a:lstStyle>
            <a:lvl1pPr>
              <a:defRPr>
                <a:latin typeface="+mn-lt"/>
              </a:defRPr>
            </a:lvl1pPr>
          </a:lstStyle>
          <a:p>
            <a:endParaRPr lang="en-US" altLang="en-US"/>
          </a:p>
        </p:txBody>
      </p:sp>
      <p:sp>
        <p:nvSpPr>
          <p:cNvPr id="107533" name="Rectangle 13"/>
          <p:cNvSpPr>
            <a:spLocks noGrp="1" noChangeArrowheads="1"/>
          </p:cNvSpPr>
          <p:nvPr>
            <p:ph type="ftr" sz="quarter" idx="3"/>
          </p:nvPr>
        </p:nvSpPr>
        <p:spPr>
          <a:xfrm>
            <a:off x="3124200" y="6245225"/>
            <a:ext cx="2895600" cy="476250"/>
          </a:xfrm>
        </p:spPr>
        <p:txBody>
          <a:bodyPr/>
          <a:lstStyle>
            <a:lvl1pPr>
              <a:defRPr>
                <a:latin typeface="+mn-lt"/>
              </a:defRPr>
            </a:lvl1pPr>
          </a:lstStyle>
          <a:p>
            <a:endParaRPr lang="en-US" altLang="en-US"/>
          </a:p>
        </p:txBody>
      </p:sp>
      <p:sp>
        <p:nvSpPr>
          <p:cNvPr id="107534" name="Rectangle 14"/>
          <p:cNvSpPr>
            <a:spLocks noGrp="1" noChangeArrowheads="1"/>
          </p:cNvSpPr>
          <p:nvPr>
            <p:ph type="sldNum" sz="quarter" idx="4"/>
          </p:nvPr>
        </p:nvSpPr>
        <p:spPr>
          <a:xfrm>
            <a:off x="6553200" y="6245225"/>
            <a:ext cx="2133600" cy="476250"/>
          </a:xfrm>
        </p:spPr>
        <p:txBody>
          <a:bodyPr/>
          <a:lstStyle>
            <a:lvl1pPr>
              <a:defRPr>
                <a:latin typeface="+mn-lt"/>
              </a:defRPr>
            </a:lvl1pPr>
          </a:lstStyle>
          <a:p>
            <a:fld id="{8AAEB6E4-F435-49C2-B42C-32C71C47119A}" type="slidenum">
              <a:rPr lang="en-US" altLang="en-US"/>
              <a:pPr/>
              <a:t>‹#›</a:t>
            </a:fld>
            <a:endParaRPr lang="en-US" altLang="en-US"/>
          </a:p>
        </p:txBody>
      </p:sp>
      <p:pic>
        <p:nvPicPr>
          <p:cNvPr id="107538" name="Picture 18" descr="Satellite"/>
          <p:cNvPicPr>
            <a:picLocks noChangeAspect="1" noChangeArrowheads="1"/>
          </p:cNvPicPr>
          <p:nvPr userDrawn="1"/>
        </p:nvPicPr>
        <p:blipFill>
          <a:blip r:embed="rId2"/>
          <a:srcRect/>
          <a:stretch>
            <a:fillRect/>
          </a:stretch>
        </p:blipFill>
        <p:spPr bwMode="auto">
          <a:xfrm>
            <a:off x="0" y="22225"/>
            <a:ext cx="1219200" cy="968375"/>
          </a:xfrm>
          <a:prstGeom prst="rect">
            <a:avLst/>
          </a:prstGeom>
          <a:noFill/>
        </p:spPr>
      </p:pic>
      <p:pic>
        <p:nvPicPr>
          <p:cNvPr id="107539" name="Picture 19" descr="earth"/>
          <p:cNvPicPr>
            <a:picLocks noChangeAspect="1" noChangeArrowheads="1"/>
          </p:cNvPicPr>
          <p:nvPr userDrawn="1"/>
        </p:nvPicPr>
        <p:blipFill>
          <a:blip r:embed="rId3"/>
          <a:srcRect/>
          <a:stretch>
            <a:fillRect/>
          </a:stretch>
        </p:blipFill>
        <p:spPr bwMode="auto">
          <a:xfrm>
            <a:off x="0" y="4495800"/>
            <a:ext cx="6096000" cy="2339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107522"/>
                                        </p:tgtEl>
                                        <p:attrNameLst>
                                          <p:attrName>style.visibility</p:attrName>
                                        </p:attrNameLst>
                                      </p:cBhvr>
                                      <p:to>
                                        <p:strVal val="visible"/>
                                      </p:to>
                                    </p:set>
                                    <p:anim calcmode="lin" valueType="num">
                                      <p:cBhvr additive="base">
                                        <p:cTn id="7" dur="500" fill="hold"/>
                                        <p:tgtEl>
                                          <p:spTgt spid="107522"/>
                                        </p:tgtEl>
                                        <p:attrNameLst>
                                          <p:attrName>ppt_x</p:attrName>
                                        </p:attrNameLst>
                                      </p:cBhvr>
                                      <p:tavLst>
                                        <p:tav tm="0">
                                          <p:val>
                                            <p:strVal val="0-#ppt_w/2"/>
                                          </p:val>
                                        </p:tav>
                                        <p:tav tm="100000">
                                          <p:val>
                                            <p:strVal val="#ppt_x"/>
                                          </p:val>
                                        </p:tav>
                                      </p:tavLst>
                                    </p:anim>
                                    <p:anim calcmode="lin" valueType="num">
                                      <p:cBhvr additive="base">
                                        <p:cTn id="8" dur="500" fill="hold"/>
                                        <p:tgtEl>
                                          <p:spTgt spid="107522"/>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10752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433B693-0F1E-4D22-9314-1834DBB2A33B}" type="slidenum">
              <a:rPr lang="en-US" altLang="en-US"/>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28600"/>
            <a:ext cx="2171700" cy="3657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228600"/>
            <a:ext cx="6362700" cy="3657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99CD6D49-5EA0-4306-B952-67ED660F1FE3}" type="slidenum">
              <a:rPr lang="en-US" altLang="en-US"/>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33233D7-236A-46B9-856E-54F328573CBD}"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0C97739B-55D1-413E-BD03-3B1A80C1C727}"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600200"/>
            <a:ext cx="4267200" cy="228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267200" cy="228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37C7A1E-4FA3-4EAC-A740-01830C98B397}"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6923ACB5-C664-4F0E-87C0-1A350015C9FD}"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16BC3800-1B56-42D8-AC2C-342E1BE2BE17}"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634DFFC9-192A-483C-98FE-2D9B0B89AEC7}"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E683A1B-55BE-410E-821C-40C1EB6006C7}"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E7E54889-3885-4D65-B0FF-627383F9F05A}" type="slidenum">
              <a:rPr lang="en-US" altLang="en-US"/>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gradFill rotWithShape="0">
          <a:gsLst>
            <a:gs pos="0">
              <a:srgbClr val="000046"/>
            </a:gs>
            <a:gs pos="100000">
              <a:schemeClr val="bg1"/>
            </a:gs>
          </a:gsLst>
          <a:lin ang="0" scaled="1"/>
        </a:gradFill>
        <a:effectLst/>
      </p:bgPr>
    </p:bg>
    <p:spTree>
      <p:nvGrpSpPr>
        <p:cNvPr id="1" name=""/>
        <p:cNvGrpSpPr/>
        <p:nvPr/>
      </p:nvGrpSpPr>
      <p:grpSpPr>
        <a:xfrm>
          <a:off x="0" y="0"/>
          <a:ext cx="0" cy="0"/>
          <a:chOff x="0" y="0"/>
          <a:chExt cx="0" cy="0"/>
        </a:xfrm>
      </p:grpSpPr>
      <p:sp>
        <p:nvSpPr>
          <p:cNvPr id="6146" name="Rectangle 2"/>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anchor="ctr"/>
          <a:lstStyle/>
          <a:p>
            <a:endParaRPr lang="en-US"/>
          </a:p>
        </p:txBody>
      </p:sp>
      <p:sp>
        <p:nvSpPr>
          <p:cNvPr id="6148" name="Freeform 4"/>
          <p:cNvSpPr>
            <a:spLocks/>
          </p:cNvSpPr>
          <p:nvPr/>
        </p:nvSpPr>
        <p:spPr bwMode="white">
          <a:xfrm>
            <a:off x="0" y="3817938"/>
            <a:ext cx="8164513" cy="3019425"/>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6149" name="Freeform 5"/>
          <p:cNvSpPr>
            <a:spLocks/>
          </p:cNvSpPr>
          <p:nvPr/>
        </p:nvSpPr>
        <p:spPr bwMode="white">
          <a:xfrm>
            <a:off x="0" y="3146425"/>
            <a:ext cx="9144000" cy="3690938"/>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6150" name="Freeform 6"/>
          <p:cNvSpPr>
            <a:spLocks/>
          </p:cNvSpPr>
          <p:nvPr/>
        </p:nvSpPr>
        <p:spPr bwMode="white">
          <a:xfrm>
            <a:off x="0" y="2460625"/>
            <a:ext cx="9144000" cy="2497138"/>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6151" name="Freeform 7"/>
          <p:cNvSpPr>
            <a:spLocks/>
          </p:cNvSpPr>
          <p:nvPr/>
        </p:nvSpPr>
        <p:spPr bwMode="white">
          <a:xfrm>
            <a:off x="0" y="1793875"/>
            <a:ext cx="9144000" cy="1539875"/>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6152" name="Freeform 8"/>
          <p:cNvSpPr>
            <a:spLocks/>
          </p:cNvSpPr>
          <p:nvPr/>
        </p:nvSpPr>
        <p:spPr bwMode="white">
          <a:xfrm>
            <a:off x="0" y="-20638"/>
            <a:ext cx="9144000" cy="1682751"/>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6153" name="Freeform 9"/>
          <p:cNvSpPr>
            <a:spLocks/>
          </p:cNvSpPr>
          <p:nvPr/>
        </p:nvSpPr>
        <p:spPr bwMode="white">
          <a:xfrm>
            <a:off x="0" y="-20638"/>
            <a:ext cx="8388350" cy="1068388"/>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n-US"/>
          </a:p>
        </p:txBody>
      </p:sp>
      <p:sp>
        <p:nvSpPr>
          <p:cNvPr id="6155" name="Rectangle 11"/>
          <p:cNvSpPr>
            <a:spLocks noGrp="1" noChangeArrowheads="1"/>
          </p:cNvSpPr>
          <p:nvPr>
            <p:ph type="title"/>
          </p:nvPr>
        </p:nvSpPr>
        <p:spPr bwMode="auto">
          <a:xfrm>
            <a:off x="3962400" y="228600"/>
            <a:ext cx="4800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6156" name="Rectangle 12"/>
          <p:cNvSpPr>
            <a:spLocks noGrp="1" noChangeArrowheads="1"/>
          </p:cNvSpPr>
          <p:nvPr>
            <p:ph type="body" idx="1"/>
          </p:nvPr>
        </p:nvSpPr>
        <p:spPr bwMode="auto">
          <a:xfrm>
            <a:off x="228600" y="1600200"/>
            <a:ext cx="8686800" cy="228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157" name="Rectangle 13"/>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latin typeface="Times New Roman" pitchFamily="18" charset="0"/>
              </a:defRPr>
            </a:lvl1pPr>
          </a:lstStyle>
          <a:p>
            <a:endParaRPr lang="en-US" altLang="en-US"/>
          </a:p>
        </p:txBody>
      </p:sp>
      <p:sp>
        <p:nvSpPr>
          <p:cNvPr id="6158" name="Rectangle 1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latin typeface="Times New Roman" pitchFamily="18" charset="0"/>
              </a:defRPr>
            </a:lvl1pPr>
          </a:lstStyle>
          <a:p>
            <a:endParaRPr lang="en-US" altLang="en-US"/>
          </a:p>
        </p:txBody>
      </p:sp>
      <p:sp>
        <p:nvSpPr>
          <p:cNvPr id="6159" name="Rectangle 15"/>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atin typeface="Times New Roman" pitchFamily="18" charset="0"/>
              </a:defRPr>
            </a:lvl1pPr>
          </a:lstStyle>
          <a:p>
            <a:fld id="{77286754-013B-4F9A-A25B-504823CF665A}" type="slidenum">
              <a:rPr lang="en-US" altLang="en-US"/>
              <a:pPr/>
              <a:t>‹#›</a:t>
            </a:fld>
            <a:endParaRPr lang="en-US" altLang="en-US"/>
          </a:p>
        </p:txBody>
      </p:sp>
      <p:graphicFrame>
        <p:nvGraphicFramePr>
          <p:cNvPr id="6163" name="Object 19"/>
          <p:cNvGraphicFramePr>
            <a:graphicFrameLocks noChangeAspect="1"/>
          </p:cNvGraphicFramePr>
          <p:nvPr/>
        </p:nvGraphicFramePr>
        <p:xfrm>
          <a:off x="0" y="4518025"/>
          <a:ext cx="6096000" cy="2339975"/>
        </p:xfrm>
        <a:graphic>
          <a:graphicData uri="http://schemas.openxmlformats.org/presentationml/2006/ole">
            <p:oleObj spid="_x0000_s6163" name="Image" r:id="rId14" imgW="7212698" imgH="2768254" progId="Photoshop.Image.6">
              <p:embed/>
            </p:oleObj>
          </a:graphicData>
        </a:graphic>
      </p:graphicFrame>
      <p:pic>
        <p:nvPicPr>
          <p:cNvPr id="6171" name="Picture 27" descr="OM_biglogo"/>
          <p:cNvPicPr>
            <a:picLocks noChangeAspect="1" noChangeArrowheads="1"/>
          </p:cNvPicPr>
          <p:nvPr userDrawn="1"/>
        </p:nvPicPr>
        <p:blipFill>
          <a:blip r:embed="rId15"/>
          <a:srcRect/>
          <a:stretch>
            <a:fillRect/>
          </a:stretch>
        </p:blipFill>
        <p:spPr bwMode="auto">
          <a:xfrm>
            <a:off x="76200" y="28575"/>
            <a:ext cx="3657600" cy="1266825"/>
          </a:xfrm>
          <a:prstGeom prst="rect">
            <a:avLst/>
          </a:prstGeom>
          <a:noFill/>
        </p:spPr>
      </p:pic>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0-#ppt_w/2"/>
                                          </p:val>
                                        </p:tav>
                                        <p:tav tm="100000">
                                          <p:val>
                                            <p:strVal val="#ppt_x"/>
                                          </p:val>
                                        </p:tav>
                                      </p:tavLst>
                                    </p:anim>
                                    <p:anim calcmode="lin" valueType="num">
                                      <p:cBhvr additive="base">
                                        <p:cTn id="8" dur="500" fill="hold"/>
                                        <p:tgtEl>
                                          <p:spTgt spid="6146"/>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6146"/>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156">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156">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156">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156">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15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56" grpId="0" uiExpand="1" build="p" bldLvl="5">
        <p:tmplLst>
          <p:tmpl lvl="1">
            <p:tnLst>
              <p:par>
                <p:cTn presetID="1" presetClass="entr" presetSubtype="0" fill="hold" nodeType="clickEffect">
                  <p:stCondLst>
                    <p:cond delay="0"/>
                  </p:stCondLst>
                  <p:childTnLst>
                    <p:set>
                      <p:cBhvr>
                        <p:cTn dur="1" fill="hold">
                          <p:stCondLst>
                            <p:cond delay="0"/>
                          </p:stCondLst>
                        </p:cTn>
                        <p:tgtEl>
                          <p:spTgt spid="6156"/>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6156"/>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6156"/>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0"/>
                          </p:stCondLst>
                        </p:cTn>
                        <p:tgtEl>
                          <p:spTgt spid="6156"/>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0"/>
                          </p:stCondLst>
                        </p:cTn>
                        <p:tgtEl>
                          <p:spTgt spid="6156"/>
                        </p:tgtEl>
                        <p:attrNameLst>
                          <p:attrName>style.visibility</p:attrName>
                        </p:attrNameLst>
                      </p:cBhvr>
                      <p:to>
                        <p:strVal val="visible"/>
                      </p:to>
                    </p:set>
                  </p:childTnLst>
                </p:cTn>
              </p:par>
            </p:tnLst>
          </p:tmpl>
        </p:tmplLst>
      </p:bldP>
    </p:bldLst>
  </p:timing>
  <p:txStyles>
    <p:titleStyle>
      <a:lvl1pPr algn="ctr" rtl="0" fontAlgn="base">
        <a:spcBef>
          <a:spcPct val="0"/>
        </a:spcBef>
        <a:spcAft>
          <a:spcPct val="0"/>
        </a:spcAft>
        <a:defRPr sz="3200" b="1">
          <a:solidFill>
            <a:schemeClr val="tx1"/>
          </a:solidFill>
          <a:latin typeface="+mj-lt"/>
          <a:ea typeface="+mj-ea"/>
          <a:cs typeface="+mj-cs"/>
        </a:defRPr>
      </a:lvl1pPr>
      <a:lvl2pPr algn="ctr" rtl="0" fontAlgn="base">
        <a:spcBef>
          <a:spcPct val="0"/>
        </a:spcBef>
        <a:spcAft>
          <a:spcPct val="0"/>
        </a:spcAft>
        <a:defRPr sz="3200" b="1">
          <a:solidFill>
            <a:schemeClr val="tx1"/>
          </a:solidFill>
          <a:latin typeface="Arial Narrow" pitchFamily="34" charset="0"/>
        </a:defRPr>
      </a:lvl2pPr>
      <a:lvl3pPr algn="ctr" rtl="0" fontAlgn="base">
        <a:spcBef>
          <a:spcPct val="0"/>
        </a:spcBef>
        <a:spcAft>
          <a:spcPct val="0"/>
        </a:spcAft>
        <a:defRPr sz="3200" b="1">
          <a:solidFill>
            <a:schemeClr val="tx1"/>
          </a:solidFill>
          <a:latin typeface="Arial Narrow" pitchFamily="34" charset="0"/>
        </a:defRPr>
      </a:lvl3pPr>
      <a:lvl4pPr algn="ctr" rtl="0" fontAlgn="base">
        <a:spcBef>
          <a:spcPct val="0"/>
        </a:spcBef>
        <a:spcAft>
          <a:spcPct val="0"/>
        </a:spcAft>
        <a:defRPr sz="3200" b="1">
          <a:solidFill>
            <a:schemeClr val="tx1"/>
          </a:solidFill>
          <a:latin typeface="Arial Narrow" pitchFamily="34" charset="0"/>
        </a:defRPr>
      </a:lvl4pPr>
      <a:lvl5pPr algn="ctr" rtl="0" fontAlgn="base">
        <a:spcBef>
          <a:spcPct val="0"/>
        </a:spcBef>
        <a:spcAft>
          <a:spcPct val="0"/>
        </a:spcAft>
        <a:defRPr sz="3200" b="1">
          <a:solidFill>
            <a:schemeClr val="tx1"/>
          </a:solidFill>
          <a:latin typeface="Arial Narrow" pitchFamily="34" charset="0"/>
        </a:defRPr>
      </a:lvl5pPr>
      <a:lvl6pPr marL="457200" algn="ctr" rtl="0" fontAlgn="base">
        <a:spcBef>
          <a:spcPct val="0"/>
        </a:spcBef>
        <a:spcAft>
          <a:spcPct val="0"/>
        </a:spcAft>
        <a:defRPr sz="3200" b="1">
          <a:solidFill>
            <a:schemeClr val="tx1"/>
          </a:solidFill>
          <a:latin typeface="Arial Narrow" pitchFamily="34" charset="0"/>
        </a:defRPr>
      </a:lvl6pPr>
      <a:lvl7pPr marL="914400" algn="ctr" rtl="0" fontAlgn="base">
        <a:spcBef>
          <a:spcPct val="0"/>
        </a:spcBef>
        <a:spcAft>
          <a:spcPct val="0"/>
        </a:spcAft>
        <a:defRPr sz="3200" b="1">
          <a:solidFill>
            <a:schemeClr val="tx1"/>
          </a:solidFill>
          <a:latin typeface="Arial Narrow" pitchFamily="34" charset="0"/>
        </a:defRPr>
      </a:lvl7pPr>
      <a:lvl8pPr marL="1371600" algn="ctr" rtl="0" fontAlgn="base">
        <a:spcBef>
          <a:spcPct val="0"/>
        </a:spcBef>
        <a:spcAft>
          <a:spcPct val="0"/>
        </a:spcAft>
        <a:defRPr sz="3200" b="1">
          <a:solidFill>
            <a:schemeClr val="tx1"/>
          </a:solidFill>
          <a:latin typeface="Arial Narrow" pitchFamily="34" charset="0"/>
        </a:defRPr>
      </a:lvl8pPr>
      <a:lvl9pPr marL="1828800" algn="ctr" rtl="0" fontAlgn="base">
        <a:spcBef>
          <a:spcPct val="0"/>
        </a:spcBef>
        <a:spcAft>
          <a:spcPct val="0"/>
        </a:spcAft>
        <a:defRPr sz="3200" b="1">
          <a:solidFill>
            <a:schemeClr val="tx1"/>
          </a:solidFill>
          <a:latin typeface="Arial Narrow" pitchFamily="34" charset="0"/>
        </a:defRPr>
      </a:lvl9pPr>
    </p:titleStyle>
    <p:bodyStyle>
      <a:lvl1pPr marL="342900" indent="-342900" algn="l" rtl="0" fontAlgn="base">
        <a:spcBef>
          <a:spcPct val="20000"/>
        </a:spcBef>
        <a:spcAft>
          <a:spcPct val="0"/>
        </a:spcAft>
        <a:buChar char="•"/>
        <a:defRPr sz="3200">
          <a:solidFill>
            <a:srgbClr val="E6E4CE"/>
          </a:solidFill>
          <a:latin typeface="+mn-lt"/>
          <a:ea typeface="+mn-ea"/>
          <a:cs typeface="+mn-cs"/>
        </a:defRPr>
      </a:lvl1pPr>
      <a:lvl2pPr marL="742950" indent="-285750" algn="l" rtl="0" fontAlgn="base">
        <a:spcBef>
          <a:spcPct val="20000"/>
        </a:spcBef>
        <a:spcAft>
          <a:spcPct val="0"/>
        </a:spcAft>
        <a:buChar char="•"/>
        <a:defRPr sz="2800">
          <a:solidFill>
            <a:srgbClr val="E6E4CE"/>
          </a:solidFill>
          <a:latin typeface="+mn-lt"/>
        </a:defRPr>
      </a:lvl2pPr>
      <a:lvl3pPr marL="1143000" indent="-228600" algn="l" rtl="0" fontAlgn="base">
        <a:spcBef>
          <a:spcPct val="20000"/>
        </a:spcBef>
        <a:spcAft>
          <a:spcPct val="0"/>
        </a:spcAft>
        <a:buChar char="•"/>
        <a:defRPr sz="2400">
          <a:solidFill>
            <a:srgbClr val="E6E4CE"/>
          </a:solidFill>
          <a:latin typeface="+mn-lt"/>
        </a:defRPr>
      </a:lvl3pPr>
      <a:lvl4pPr marL="1600200" indent="-228600" algn="l" rtl="0" fontAlgn="base">
        <a:spcBef>
          <a:spcPct val="20000"/>
        </a:spcBef>
        <a:spcAft>
          <a:spcPct val="0"/>
        </a:spcAft>
        <a:buChar char="•"/>
        <a:defRPr sz="2000">
          <a:solidFill>
            <a:srgbClr val="E6E4CE"/>
          </a:solidFill>
          <a:latin typeface="+mn-lt"/>
        </a:defRPr>
      </a:lvl4pPr>
      <a:lvl5pPr marL="2057400" indent="-228600" algn="l" rtl="0" fontAlgn="base">
        <a:spcBef>
          <a:spcPct val="20000"/>
        </a:spcBef>
        <a:spcAft>
          <a:spcPct val="0"/>
        </a:spcAft>
        <a:buChar char="•"/>
        <a:defRPr sz="2000">
          <a:solidFill>
            <a:srgbClr val="E6E4CE"/>
          </a:solidFill>
          <a:latin typeface="+mn-lt"/>
        </a:defRPr>
      </a:lvl5pPr>
      <a:lvl6pPr marL="2514600" indent="-228600" algn="l" rtl="0" fontAlgn="base">
        <a:spcBef>
          <a:spcPct val="20000"/>
        </a:spcBef>
        <a:spcAft>
          <a:spcPct val="0"/>
        </a:spcAft>
        <a:buChar char="•"/>
        <a:defRPr sz="2000">
          <a:solidFill>
            <a:srgbClr val="E6E4CE"/>
          </a:solidFill>
          <a:latin typeface="+mn-lt"/>
        </a:defRPr>
      </a:lvl6pPr>
      <a:lvl7pPr marL="2971800" indent="-228600" algn="l" rtl="0" fontAlgn="base">
        <a:spcBef>
          <a:spcPct val="20000"/>
        </a:spcBef>
        <a:spcAft>
          <a:spcPct val="0"/>
        </a:spcAft>
        <a:buChar char="•"/>
        <a:defRPr sz="2000">
          <a:solidFill>
            <a:srgbClr val="E6E4CE"/>
          </a:solidFill>
          <a:latin typeface="+mn-lt"/>
        </a:defRPr>
      </a:lvl7pPr>
      <a:lvl8pPr marL="3429000" indent="-228600" algn="l" rtl="0" fontAlgn="base">
        <a:spcBef>
          <a:spcPct val="20000"/>
        </a:spcBef>
        <a:spcAft>
          <a:spcPct val="0"/>
        </a:spcAft>
        <a:buChar char="•"/>
        <a:defRPr sz="2000">
          <a:solidFill>
            <a:srgbClr val="E6E4CE"/>
          </a:solidFill>
          <a:latin typeface="+mn-lt"/>
        </a:defRPr>
      </a:lvl8pPr>
      <a:lvl9pPr marL="3886200" indent="-228600" algn="l" rtl="0" fontAlgn="base">
        <a:spcBef>
          <a:spcPct val="20000"/>
        </a:spcBef>
        <a:spcAft>
          <a:spcPct val="0"/>
        </a:spcAft>
        <a:buChar char="•"/>
        <a:defRPr sz="2000">
          <a:solidFill>
            <a:srgbClr val="E6E4C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ctrTitle"/>
          </p:nvPr>
        </p:nvSpPr>
        <p:spPr/>
        <p:txBody>
          <a:bodyPr/>
          <a:lstStyle/>
          <a:p>
            <a:endParaRPr lang="en-US"/>
          </a:p>
        </p:txBody>
      </p:sp>
      <p:sp>
        <p:nvSpPr>
          <p:cNvPr id="108547" name="Rectangle 3"/>
          <p:cNvSpPr>
            <a:spLocks noGrp="1" noChangeArrowheads="1"/>
          </p:cNvSpPr>
          <p:nvPr>
            <p:ph type="subTitle" idx="1"/>
          </p:nvPr>
        </p:nvSpPr>
        <p:spPr>
          <a:xfrm>
            <a:off x="762000" y="3886200"/>
            <a:ext cx="4038600" cy="1219200"/>
          </a:xfrm>
        </p:spPr>
        <p:txBody>
          <a:bodyPr/>
          <a:lstStyle/>
          <a:p>
            <a:pPr>
              <a:lnSpc>
                <a:spcPct val="80000"/>
              </a:lnSpc>
            </a:pPr>
            <a:r>
              <a:rPr lang="en-US" sz="2400" b="1">
                <a:latin typeface="Arial" charset="0"/>
              </a:rPr>
              <a:t>Brought to you by the Challenger Learning Center at Wheeling Jesuit University</a:t>
            </a:r>
          </a:p>
          <a:p>
            <a:pPr>
              <a:lnSpc>
                <a:spcPct val="80000"/>
              </a:lnSpc>
            </a:pPr>
            <a:endParaRPr lang="en-US" sz="2400" b="1">
              <a:latin typeface="Arial" charset="0"/>
            </a:endParaRPr>
          </a:p>
        </p:txBody>
      </p:sp>
      <p:pic>
        <p:nvPicPr>
          <p:cNvPr id="108558" name="Picture 14" descr="splash"/>
          <p:cNvPicPr>
            <a:picLocks noChangeAspect="1" noChangeArrowheads="1"/>
          </p:cNvPicPr>
          <p:nvPr/>
        </p:nvPicPr>
        <p:blipFill>
          <a:blip r:embed="rId3"/>
          <a:srcRect/>
          <a:stretch>
            <a:fillRect/>
          </a:stretch>
        </p:blipFill>
        <p:spPr bwMode="auto">
          <a:xfrm>
            <a:off x="4800600" y="3717925"/>
            <a:ext cx="3733800" cy="2671763"/>
          </a:xfrm>
          <a:prstGeom prst="rect">
            <a:avLst/>
          </a:prstGeom>
          <a:noFill/>
        </p:spPr>
      </p:pic>
      <p:pic>
        <p:nvPicPr>
          <p:cNvPr id="108559" name="Picture 15" descr="OM_biglogo"/>
          <p:cNvPicPr>
            <a:picLocks noChangeAspect="1" noChangeArrowheads="1"/>
          </p:cNvPicPr>
          <p:nvPr/>
        </p:nvPicPr>
        <p:blipFill>
          <a:blip r:embed="rId4"/>
          <a:srcRect/>
          <a:stretch>
            <a:fillRect/>
          </a:stretch>
        </p:blipFill>
        <p:spPr bwMode="auto">
          <a:xfrm>
            <a:off x="1349375" y="1143000"/>
            <a:ext cx="6575425" cy="227806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p:txBody>
          <a:bodyPr/>
          <a:lstStyle/>
          <a:p>
            <a:r>
              <a:rPr lang="en-US"/>
              <a:t>Application Checklist</a:t>
            </a:r>
          </a:p>
        </p:txBody>
      </p:sp>
      <p:sp>
        <p:nvSpPr>
          <p:cNvPr id="365571" name="Rectangle 3"/>
          <p:cNvSpPr>
            <a:spLocks noGrp="1" noChangeArrowheads="1"/>
          </p:cNvSpPr>
          <p:nvPr>
            <p:ph type="body" idx="1"/>
          </p:nvPr>
        </p:nvSpPr>
        <p:spPr>
          <a:xfrm>
            <a:off x="228600" y="1600200"/>
            <a:ext cx="8686800" cy="4572000"/>
          </a:xfrm>
        </p:spPr>
        <p:txBody>
          <a:bodyPr/>
          <a:lstStyle/>
          <a:p>
            <a:r>
              <a:rPr lang="en-US"/>
              <a:t>Learn about Earth system science (ESS)</a:t>
            </a:r>
          </a:p>
          <a:p>
            <a:r>
              <a:rPr lang="en-US"/>
              <a:t>Form teams</a:t>
            </a:r>
          </a:p>
          <a:p>
            <a:r>
              <a:rPr lang="en-US"/>
              <a:t>Choose a sphere to represent: biosphere, lithosphere, atmosphere or hydrosphere</a:t>
            </a:r>
          </a:p>
          <a:p>
            <a:r>
              <a:rPr lang="en-US"/>
              <a:t>Complete a team commitment letter</a:t>
            </a:r>
          </a:p>
          <a:p>
            <a:r>
              <a:rPr lang="en-US"/>
              <a:t>Complete a resume</a:t>
            </a:r>
          </a:p>
          <a:p>
            <a:r>
              <a:rPr lang="en-US"/>
              <a:t>Study forest fires</a:t>
            </a:r>
          </a:p>
          <a:p>
            <a:r>
              <a:rPr lang="en-US"/>
              <a:t>Conduct an ESS analysis of forest fires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p:txBody>
          <a:bodyPr/>
          <a:lstStyle/>
          <a:p>
            <a:r>
              <a:rPr lang="en-US"/>
              <a:t>Mission Training</a:t>
            </a:r>
          </a:p>
        </p:txBody>
      </p:sp>
      <p:sp>
        <p:nvSpPr>
          <p:cNvPr id="370691" name="Rectangle 3"/>
          <p:cNvSpPr>
            <a:spLocks noGrp="1" noChangeArrowheads="1"/>
          </p:cNvSpPr>
          <p:nvPr>
            <p:ph type="body" idx="1"/>
          </p:nvPr>
        </p:nvSpPr>
        <p:spPr>
          <a:xfrm>
            <a:off x="228600" y="1600200"/>
            <a:ext cx="8686800" cy="4495800"/>
          </a:xfrm>
        </p:spPr>
        <p:txBody>
          <a:bodyPr/>
          <a:lstStyle/>
          <a:p>
            <a:r>
              <a:rPr lang="en-US"/>
              <a:t>You must study Earth system science and the four spheres. Then apply ESS to the case of forest fires</a:t>
            </a:r>
          </a:p>
          <a:p>
            <a:r>
              <a:rPr lang="en-US"/>
              <a:t>Study Volcanoes</a:t>
            </a:r>
          </a:p>
          <a:p>
            <a:r>
              <a:rPr lang="en-US"/>
              <a:t>Study Hurricanes</a:t>
            </a:r>
          </a:p>
          <a:p>
            <a:r>
              <a:rPr lang="en-US"/>
              <a:t>Study Montserrat</a:t>
            </a:r>
          </a:p>
          <a:p>
            <a:r>
              <a:rPr lang="en-US"/>
              <a:t>Work together quickly and accurately</a:t>
            </a:r>
          </a:p>
          <a:p>
            <a:r>
              <a:rPr lang="en-US"/>
              <a:t>Apply new ideas, and explore where few have ventured before</a:t>
            </a:r>
          </a:p>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6594" name="Rectangle 2"/>
          <p:cNvSpPr>
            <a:spLocks noGrp="1" noChangeArrowheads="1"/>
          </p:cNvSpPr>
          <p:nvPr>
            <p:ph type="title"/>
          </p:nvPr>
        </p:nvSpPr>
        <p:spPr/>
        <p:txBody>
          <a:bodyPr/>
          <a:lstStyle/>
          <a:p>
            <a:r>
              <a:rPr lang="en-US"/>
              <a:t>Study Volcanoes</a:t>
            </a:r>
          </a:p>
        </p:txBody>
      </p:sp>
      <p:sp>
        <p:nvSpPr>
          <p:cNvPr id="366597" name="Rectangle 5"/>
          <p:cNvSpPr>
            <a:spLocks noChangeArrowheads="1"/>
          </p:cNvSpPr>
          <p:nvPr/>
        </p:nvSpPr>
        <p:spPr bwMode="auto">
          <a:xfrm>
            <a:off x="533400" y="1714500"/>
            <a:ext cx="8382000" cy="2324100"/>
          </a:xfrm>
          <a:prstGeom prst="rect">
            <a:avLst/>
          </a:prstGeom>
          <a:noFill/>
          <a:ln w="9525">
            <a:noFill/>
            <a:miter lim="800000"/>
            <a:headEnd/>
            <a:tailEnd/>
          </a:ln>
          <a:effectLst/>
        </p:spPr>
        <p:txBody>
          <a:bodyPr/>
          <a:lstStyle/>
          <a:p>
            <a:pPr marL="342900" indent="-342900">
              <a:lnSpc>
                <a:spcPct val="80000"/>
              </a:lnSpc>
              <a:spcBef>
                <a:spcPct val="20000"/>
              </a:spcBef>
              <a:buFontTx/>
              <a:buChar char="•"/>
            </a:pPr>
            <a:r>
              <a:rPr lang="en-US" sz="2600" b="1">
                <a:solidFill>
                  <a:srgbClr val="E6E4CE"/>
                </a:solidFill>
                <a:latin typeface="Arial Narrow" pitchFamily="34" charset="0"/>
              </a:rPr>
              <a:t>Study the science of volcanoes</a:t>
            </a:r>
          </a:p>
          <a:p>
            <a:pPr marL="342900" indent="-342900">
              <a:lnSpc>
                <a:spcPct val="80000"/>
              </a:lnSpc>
              <a:spcBef>
                <a:spcPct val="20000"/>
              </a:spcBef>
              <a:buFontTx/>
              <a:buChar char="•"/>
            </a:pPr>
            <a:r>
              <a:rPr lang="en-US" sz="2600" b="1">
                <a:solidFill>
                  <a:srgbClr val="E6E4CE"/>
                </a:solidFill>
                <a:latin typeface="Arial Narrow" pitchFamily="34" charset="0"/>
              </a:rPr>
              <a:t>Analyze case studies of volcanoes</a:t>
            </a:r>
          </a:p>
          <a:p>
            <a:pPr marL="342900" indent="-342900">
              <a:lnSpc>
                <a:spcPct val="80000"/>
              </a:lnSpc>
              <a:spcBef>
                <a:spcPct val="20000"/>
              </a:spcBef>
              <a:buFontTx/>
              <a:buChar char="•"/>
            </a:pPr>
            <a:r>
              <a:rPr lang="en-US" sz="2600" b="1">
                <a:solidFill>
                  <a:srgbClr val="E6E4CE"/>
                </a:solidFill>
                <a:latin typeface="Arial Narrow" pitchFamily="34" charset="0"/>
              </a:rPr>
              <a:t>What impact do eruptions have upon the Earth’s system?</a:t>
            </a:r>
          </a:p>
          <a:p>
            <a:pPr marL="342900" indent="-342900">
              <a:lnSpc>
                <a:spcPct val="80000"/>
              </a:lnSpc>
              <a:spcBef>
                <a:spcPct val="20000"/>
              </a:spcBef>
              <a:buFontTx/>
              <a:buChar char="•"/>
            </a:pPr>
            <a:r>
              <a:rPr lang="en-US" sz="2600" b="1">
                <a:solidFill>
                  <a:srgbClr val="E6E4CE"/>
                </a:solidFill>
                <a:latin typeface="Arial Narrow" pitchFamily="34" charset="0"/>
              </a:rPr>
              <a:t>Learn to chart volcanic tremor data</a:t>
            </a:r>
          </a:p>
          <a:p>
            <a:pPr marL="342900" indent="-342900">
              <a:lnSpc>
                <a:spcPct val="80000"/>
              </a:lnSpc>
              <a:spcBef>
                <a:spcPct val="20000"/>
              </a:spcBef>
              <a:buFontTx/>
              <a:buChar char="•"/>
            </a:pPr>
            <a:r>
              <a:rPr lang="en-US" sz="2600" b="1">
                <a:solidFill>
                  <a:srgbClr val="E6E4CE"/>
                </a:solidFill>
                <a:latin typeface="Arial Narrow" pitchFamily="34" charset="0"/>
              </a:rPr>
              <a:t>Apply charting skills to make a prediction about Montserrat</a:t>
            </a:r>
          </a:p>
        </p:txBody>
      </p:sp>
      <p:pic>
        <p:nvPicPr>
          <p:cNvPr id="366598" name="Picture 6" descr="materials"/>
          <p:cNvPicPr>
            <a:picLocks noChangeAspect="1" noChangeArrowheads="1"/>
          </p:cNvPicPr>
          <p:nvPr/>
        </p:nvPicPr>
        <p:blipFill>
          <a:blip r:embed="rId3"/>
          <a:srcRect/>
          <a:stretch>
            <a:fillRect/>
          </a:stretch>
        </p:blipFill>
        <p:spPr bwMode="auto">
          <a:xfrm>
            <a:off x="1295400" y="3810000"/>
            <a:ext cx="6248400" cy="278447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p:txBody>
          <a:bodyPr/>
          <a:lstStyle/>
          <a:p>
            <a:r>
              <a:rPr lang="en-US"/>
              <a:t>Study Hurricanes</a:t>
            </a:r>
          </a:p>
        </p:txBody>
      </p:sp>
      <p:sp>
        <p:nvSpPr>
          <p:cNvPr id="367620" name="Rectangle 4"/>
          <p:cNvSpPr>
            <a:spLocks noGrp="1" noChangeArrowheads="1"/>
          </p:cNvSpPr>
          <p:nvPr>
            <p:ph type="body" sz="half" idx="1"/>
          </p:nvPr>
        </p:nvSpPr>
        <p:spPr>
          <a:xfrm>
            <a:off x="533400" y="1600200"/>
            <a:ext cx="8153400" cy="2057400"/>
          </a:xfrm>
          <a:noFill/>
          <a:ln/>
        </p:spPr>
        <p:txBody>
          <a:bodyPr/>
          <a:lstStyle/>
          <a:p>
            <a:r>
              <a:rPr lang="en-US" sz="2800" b="1"/>
              <a:t>Study the science of hurricanes</a:t>
            </a:r>
          </a:p>
          <a:p>
            <a:r>
              <a:rPr lang="en-US" sz="2800" b="1"/>
              <a:t>Analyze case study data</a:t>
            </a:r>
          </a:p>
          <a:p>
            <a:r>
              <a:rPr lang="en-US" sz="2800" b="1"/>
              <a:t>Track hurricanes</a:t>
            </a:r>
          </a:p>
        </p:txBody>
      </p:sp>
      <p:pic>
        <p:nvPicPr>
          <p:cNvPr id="367622" name="Picture 6" descr="map"/>
          <p:cNvPicPr>
            <a:picLocks noChangeAspect="1" noChangeArrowheads="1"/>
          </p:cNvPicPr>
          <p:nvPr/>
        </p:nvPicPr>
        <p:blipFill>
          <a:blip r:embed="rId3"/>
          <a:srcRect/>
          <a:stretch>
            <a:fillRect/>
          </a:stretch>
        </p:blipFill>
        <p:spPr bwMode="auto">
          <a:xfrm>
            <a:off x="3886200" y="2882900"/>
            <a:ext cx="4610100" cy="3556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42" name="Rectangle 2"/>
          <p:cNvSpPr>
            <a:spLocks noGrp="1" noChangeArrowheads="1"/>
          </p:cNvSpPr>
          <p:nvPr>
            <p:ph type="title"/>
          </p:nvPr>
        </p:nvSpPr>
        <p:spPr/>
        <p:txBody>
          <a:bodyPr/>
          <a:lstStyle/>
          <a:p>
            <a:r>
              <a:rPr lang="en-US"/>
              <a:t>Study Montserrat</a:t>
            </a:r>
          </a:p>
        </p:txBody>
      </p:sp>
      <p:sp>
        <p:nvSpPr>
          <p:cNvPr id="368644" name="Rectangle 4"/>
          <p:cNvSpPr>
            <a:spLocks noGrp="1" noChangeArrowheads="1"/>
          </p:cNvSpPr>
          <p:nvPr>
            <p:ph type="body" sz="half" idx="1"/>
          </p:nvPr>
        </p:nvSpPr>
        <p:spPr>
          <a:xfrm>
            <a:off x="685800" y="1600200"/>
            <a:ext cx="8085138" cy="2286000"/>
          </a:xfrm>
          <a:noFill/>
          <a:ln/>
        </p:spPr>
        <p:txBody>
          <a:bodyPr/>
          <a:lstStyle/>
          <a:p>
            <a:r>
              <a:rPr lang="en-US" sz="2800" b="1"/>
              <a:t>Study geography of Montserrat</a:t>
            </a:r>
          </a:p>
          <a:p>
            <a:r>
              <a:rPr lang="en-US" sz="2800" b="1"/>
              <a:t>Use hazard maps to develop contingency plans</a:t>
            </a:r>
          </a:p>
          <a:p>
            <a:r>
              <a:rPr lang="en-US" sz="2800" b="1"/>
              <a:t>Prepare tools to assist in mission</a:t>
            </a:r>
          </a:p>
        </p:txBody>
      </p:sp>
      <p:pic>
        <p:nvPicPr>
          <p:cNvPr id="368646" name="Picture 6" descr="kids map"/>
          <p:cNvPicPr>
            <a:picLocks noChangeAspect="1" noChangeArrowheads="1"/>
          </p:cNvPicPr>
          <p:nvPr/>
        </p:nvPicPr>
        <p:blipFill>
          <a:blip r:embed="rId3"/>
          <a:srcRect/>
          <a:stretch>
            <a:fillRect/>
          </a:stretch>
        </p:blipFill>
        <p:spPr bwMode="auto">
          <a:xfrm>
            <a:off x="4572000" y="3257550"/>
            <a:ext cx="4191000" cy="314325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1714" name="Rectangle 2"/>
          <p:cNvSpPr>
            <a:spLocks noGrp="1" noChangeArrowheads="1"/>
          </p:cNvSpPr>
          <p:nvPr>
            <p:ph type="title"/>
          </p:nvPr>
        </p:nvSpPr>
        <p:spPr/>
        <p:txBody>
          <a:bodyPr/>
          <a:lstStyle/>
          <a:p>
            <a:r>
              <a:rPr lang="en-US"/>
              <a:t>Mission Day</a:t>
            </a:r>
          </a:p>
        </p:txBody>
      </p:sp>
      <p:sp>
        <p:nvSpPr>
          <p:cNvPr id="371715" name="Rectangle 3"/>
          <p:cNvSpPr>
            <a:spLocks noGrp="1" noChangeArrowheads="1"/>
          </p:cNvSpPr>
          <p:nvPr>
            <p:ph type="body" idx="1"/>
          </p:nvPr>
        </p:nvSpPr>
        <p:spPr>
          <a:xfrm>
            <a:off x="228600" y="1600200"/>
            <a:ext cx="5257800" cy="3962400"/>
          </a:xfrm>
        </p:spPr>
        <p:txBody>
          <a:bodyPr/>
          <a:lstStyle/>
          <a:p>
            <a:pPr indent="0"/>
            <a:r>
              <a:rPr lang="en-US"/>
              <a:t>Space shuttle will lift off</a:t>
            </a:r>
          </a:p>
          <a:p>
            <a:pPr indent="0"/>
            <a:r>
              <a:rPr lang="en-US"/>
              <a:t>Upgrade the LEO satellite</a:t>
            </a:r>
          </a:p>
          <a:p>
            <a:pPr indent="0"/>
            <a:r>
              <a:rPr lang="en-US"/>
              <a:t>Begin real-time data download</a:t>
            </a:r>
          </a:p>
          <a:p>
            <a:pPr indent="0"/>
            <a:r>
              <a:rPr lang="en-US"/>
              <a:t>Teams calculate </a:t>
            </a:r>
          </a:p>
          <a:p>
            <a:pPr indent="0">
              <a:buFontTx/>
              <a:buNone/>
            </a:pPr>
            <a:r>
              <a:rPr lang="en-US"/>
              <a:t>seismic data, and the </a:t>
            </a:r>
          </a:p>
          <a:p>
            <a:pPr indent="0">
              <a:buFontTx/>
              <a:buNone/>
            </a:pPr>
            <a:r>
              <a:rPr lang="en-US"/>
              <a:t>storm’s time of arrival</a:t>
            </a:r>
          </a:p>
        </p:txBody>
      </p:sp>
      <p:pic>
        <p:nvPicPr>
          <p:cNvPr id="371722" name="Picture 10" descr="classroom"/>
          <p:cNvPicPr>
            <a:picLocks noChangeAspect="1" noChangeArrowheads="1"/>
          </p:cNvPicPr>
          <p:nvPr/>
        </p:nvPicPr>
        <p:blipFill>
          <a:blip r:embed="rId3"/>
          <a:srcRect/>
          <a:stretch>
            <a:fillRect/>
          </a:stretch>
        </p:blipFill>
        <p:spPr bwMode="auto">
          <a:xfrm>
            <a:off x="3962400" y="3429000"/>
            <a:ext cx="4800600" cy="32004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p:txBody>
          <a:bodyPr/>
          <a:lstStyle/>
          <a:p>
            <a:endParaRPr lang="en-US"/>
          </a:p>
        </p:txBody>
      </p:sp>
      <p:sp>
        <p:nvSpPr>
          <p:cNvPr id="369667" name="Rectangle 3"/>
          <p:cNvSpPr>
            <a:spLocks noGrp="1" noChangeArrowheads="1"/>
          </p:cNvSpPr>
          <p:nvPr>
            <p:ph type="body" idx="1"/>
          </p:nvPr>
        </p:nvSpPr>
        <p:spPr>
          <a:xfrm>
            <a:off x="457200" y="2667000"/>
            <a:ext cx="8686800" cy="2286000"/>
          </a:xfrm>
        </p:spPr>
        <p:txBody>
          <a:bodyPr/>
          <a:lstStyle/>
          <a:p>
            <a:pPr algn="ctr">
              <a:buFontTx/>
              <a:buNone/>
            </a:pPr>
            <a:r>
              <a:rPr lang="en-US" sz="10600"/>
              <a:t>Good Luck!</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p:txBody>
          <a:bodyPr/>
          <a:lstStyle/>
          <a:p>
            <a:r>
              <a:rPr lang="en-US"/>
              <a:t>Fires!</a:t>
            </a:r>
          </a:p>
        </p:txBody>
      </p:sp>
      <p:sp>
        <p:nvSpPr>
          <p:cNvPr id="351235" name="Rectangle 3"/>
          <p:cNvSpPr>
            <a:spLocks noGrp="1" noChangeArrowheads="1"/>
          </p:cNvSpPr>
          <p:nvPr>
            <p:ph type="body" idx="1"/>
          </p:nvPr>
        </p:nvSpPr>
        <p:spPr/>
        <p:txBody>
          <a:bodyPr/>
          <a:lstStyle/>
          <a:p>
            <a:endParaRPr lang="en-US"/>
          </a:p>
        </p:txBody>
      </p:sp>
      <p:pic>
        <p:nvPicPr>
          <p:cNvPr id="351238" name="Picture 6" descr="fires"/>
          <p:cNvPicPr>
            <a:picLocks noChangeAspect="1" noChangeArrowheads="1"/>
          </p:cNvPicPr>
          <p:nvPr/>
        </p:nvPicPr>
        <p:blipFill>
          <a:blip r:embed="rId3"/>
          <a:srcRect/>
          <a:stretch>
            <a:fillRect/>
          </a:stretch>
        </p:blipFill>
        <p:spPr bwMode="auto">
          <a:xfrm>
            <a:off x="1143000" y="1600200"/>
            <a:ext cx="7000875" cy="462756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3282" name="Rectangle 2"/>
          <p:cNvSpPr>
            <a:spLocks noGrp="1" noChangeArrowheads="1"/>
          </p:cNvSpPr>
          <p:nvPr>
            <p:ph type="title"/>
          </p:nvPr>
        </p:nvSpPr>
        <p:spPr/>
        <p:txBody>
          <a:bodyPr/>
          <a:lstStyle/>
          <a:p>
            <a:r>
              <a:rPr lang="en-US"/>
              <a:t>Volcanoes!</a:t>
            </a:r>
          </a:p>
        </p:txBody>
      </p:sp>
      <p:sp>
        <p:nvSpPr>
          <p:cNvPr id="353283" name="Rectangle 3"/>
          <p:cNvSpPr>
            <a:spLocks noGrp="1" noChangeArrowheads="1"/>
          </p:cNvSpPr>
          <p:nvPr>
            <p:ph type="body" idx="1"/>
          </p:nvPr>
        </p:nvSpPr>
        <p:spPr/>
        <p:txBody>
          <a:bodyPr/>
          <a:lstStyle/>
          <a:p>
            <a:endParaRPr lang="en-US"/>
          </a:p>
        </p:txBody>
      </p:sp>
      <p:pic>
        <p:nvPicPr>
          <p:cNvPr id="353285" name="Picture 5" descr="volcano"/>
          <p:cNvPicPr>
            <a:picLocks noChangeAspect="1" noChangeArrowheads="1"/>
          </p:cNvPicPr>
          <p:nvPr/>
        </p:nvPicPr>
        <p:blipFill>
          <a:blip r:embed="rId3"/>
          <a:srcRect/>
          <a:stretch>
            <a:fillRect/>
          </a:stretch>
        </p:blipFill>
        <p:spPr bwMode="auto">
          <a:xfrm>
            <a:off x="1143000" y="1651000"/>
            <a:ext cx="7010400" cy="46736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lstStyle/>
          <a:p>
            <a:r>
              <a:rPr lang="en-US"/>
              <a:t>Hurricanes!</a:t>
            </a:r>
          </a:p>
        </p:txBody>
      </p:sp>
      <p:sp>
        <p:nvSpPr>
          <p:cNvPr id="354307" name="Rectangle 3"/>
          <p:cNvSpPr>
            <a:spLocks noGrp="1" noChangeArrowheads="1"/>
          </p:cNvSpPr>
          <p:nvPr>
            <p:ph type="body" idx="1"/>
          </p:nvPr>
        </p:nvSpPr>
        <p:spPr/>
        <p:txBody>
          <a:bodyPr/>
          <a:lstStyle/>
          <a:p>
            <a:endParaRPr lang="en-US"/>
          </a:p>
        </p:txBody>
      </p:sp>
      <p:pic>
        <p:nvPicPr>
          <p:cNvPr id="354308" name="Picture 4" descr="hurricane"/>
          <p:cNvPicPr>
            <a:picLocks noChangeAspect="1" noChangeArrowheads="1"/>
          </p:cNvPicPr>
          <p:nvPr/>
        </p:nvPicPr>
        <p:blipFill>
          <a:blip r:embed="rId3"/>
          <a:srcRect/>
          <a:stretch>
            <a:fillRect/>
          </a:stretch>
        </p:blipFill>
        <p:spPr bwMode="auto">
          <a:xfrm>
            <a:off x="1143000" y="1646238"/>
            <a:ext cx="6934200" cy="467836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p:txBody>
          <a:bodyPr/>
          <a:lstStyle/>
          <a:p>
            <a:r>
              <a:rPr lang="en-US"/>
              <a:t>Join Us</a:t>
            </a:r>
          </a:p>
        </p:txBody>
      </p:sp>
      <p:sp>
        <p:nvSpPr>
          <p:cNvPr id="355331" name="Rectangle 3"/>
          <p:cNvSpPr>
            <a:spLocks noGrp="1" noChangeArrowheads="1"/>
          </p:cNvSpPr>
          <p:nvPr>
            <p:ph type="body" idx="1"/>
          </p:nvPr>
        </p:nvSpPr>
        <p:spPr>
          <a:xfrm>
            <a:off x="304800" y="1600200"/>
            <a:ext cx="4876800" cy="3048000"/>
          </a:xfrm>
        </p:spPr>
        <p:txBody>
          <a:bodyPr/>
          <a:lstStyle/>
          <a:p>
            <a:r>
              <a:rPr lang="en-US" sz="3600"/>
              <a:t>Mission Control needs Emergency Response Teams</a:t>
            </a:r>
          </a:p>
          <a:p>
            <a:r>
              <a:rPr lang="en-US" sz="3600"/>
              <a:t>ERT members work together.</a:t>
            </a:r>
            <a:r>
              <a:rPr lang="en-US"/>
              <a:t> </a:t>
            </a:r>
          </a:p>
          <a:p>
            <a:endParaRPr lang="en-US"/>
          </a:p>
        </p:txBody>
      </p:sp>
      <p:pic>
        <p:nvPicPr>
          <p:cNvPr id="355334" name="Picture 6" descr="mission"/>
          <p:cNvPicPr>
            <a:picLocks noChangeAspect="1" noChangeArrowheads="1"/>
          </p:cNvPicPr>
          <p:nvPr/>
        </p:nvPicPr>
        <p:blipFill>
          <a:blip r:embed="rId3"/>
          <a:srcRect/>
          <a:stretch>
            <a:fillRect/>
          </a:stretch>
        </p:blipFill>
        <p:spPr bwMode="auto">
          <a:xfrm>
            <a:off x="4572000" y="1524000"/>
            <a:ext cx="3962400" cy="2836863"/>
          </a:xfrm>
          <a:prstGeom prst="rect">
            <a:avLst/>
          </a:prstGeom>
          <a:noFill/>
          <a:ln w="9525">
            <a:noFill/>
            <a:miter lim="800000"/>
            <a:headEnd/>
            <a:tailEnd/>
          </a:ln>
        </p:spPr>
      </p:pic>
      <p:sp>
        <p:nvSpPr>
          <p:cNvPr id="355335" name="Text Box 7"/>
          <p:cNvSpPr txBox="1">
            <a:spLocks noChangeArrowheads="1"/>
          </p:cNvSpPr>
          <p:nvPr/>
        </p:nvSpPr>
        <p:spPr bwMode="auto">
          <a:xfrm>
            <a:off x="304800" y="4618038"/>
            <a:ext cx="8458200" cy="2773362"/>
          </a:xfrm>
          <a:prstGeom prst="rect">
            <a:avLst/>
          </a:prstGeom>
          <a:noFill/>
          <a:ln w="9525">
            <a:noFill/>
            <a:miter lim="800000"/>
            <a:headEnd/>
            <a:tailEnd/>
          </a:ln>
          <a:effectLst/>
        </p:spPr>
        <p:txBody>
          <a:bodyPr>
            <a:spAutoFit/>
          </a:bodyPr>
          <a:lstStyle/>
          <a:p>
            <a:pPr marL="342900" indent="-342900">
              <a:buFontTx/>
              <a:buChar char="•"/>
            </a:pPr>
            <a:r>
              <a:rPr lang="en-US" sz="3200">
                <a:solidFill>
                  <a:srgbClr val="E6E4CE"/>
                </a:solidFill>
              </a:rPr>
              <a:t>ERTs investigate what might happen to the Earth's many systems during a crisis. </a:t>
            </a:r>
          </a:p>
          <a:p>
            <a:pPr marL="342900" indent="-342900">
              <a:buFontTx/>
              <a:buChar char="•"/>
            </a:pPr>
            <a:r>
              <a:rPr lang="en-US" sz="3200">
                <a:solidFill>
                  <a:srgbClr val="E6E4CE"/>
                </a:solidFill>
              </a:rPr>
              <a:t>We use satellites and work with NASA and NOAA</a:t>
            </a:r>
          </a:p>
          <a:p>
            <a:pPr marL="342900" indent="-342900">
              <a:spcBef>
                <a:spcPct val="50000"/>
              </a:spcBef>
            </a:pPr>
            <a:endParaRPr lang="en-US" sz="32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p:txBody>
          <a:bodyPr/>
          <a:lstStyle/>
          <a:p>
            <a:r>
              <a:rPr lang="en-US"/>
              <a:t>The Next Mission</a:t>
            </a:r>
          </a:p>
        </p:txBody>
      </p:sp>
      <p:sp>
        <p:nvSpPr>
          <p:cNvPr id="357379" name="Rectangle 3"/>
          <p:cNvSpPr>
            <a:spLocks noGrp="1" noChangeArrowheads="1"/>
          </p:cNvSpPr>
          <p:nvPr>
            <p:ph type="body" idx="1"/>
          </p:nvPr>
        </p:nvSpPr>
        <p:spPr/>
        <p:txBody>
          <a:bodyPr/>
          <a:lstStyle/>
          <a:p>
            <a:pPr>
              <a:buFontTx/>
              <a:buNone/>
            </a:pPr>
            <a:r>
              <a:rPr lang="en-US"/>
              <a:t>We need your help with Montserrat</a:t>
            </a:r>
          </a:p>
          <a:p>
            <a:r>
              <a:rPr lang="en-US"/>
              <a:t>The volcano threatens to erupt</a:t>
            </a:r>
          </a:p>
          <a:p>
            <a:r>
              <a:rPr lang="en-US"/>
              <a:t>We must use graphs and make predictions and help the island residents</a:t>
            </a:r>
          </a:p>
          <a:p>
            <a:endParaRPr lang="en-US"/>
          </a:p>
        </p:txBody>
      </p:sp>
      <p:pic>
        <p:nvPicPr>
          <p:cNvPr id="357384" name="Picture 8" descr="Student Materials 2"/>
          <p:cNvPicPr>
            <a:picLocks noChangeAspect="1" noChangeArrowheads="1"/>
          </p:cNvPicPr>
          <p:nvPr/>
        </p:nvPicPr>
        <p:blipFill>
          <a:blip r:embed="rId3"/>
          <a:srcRect/>
          <a:stretch>
            <a:fillRect/>
          </a:stretch>
        </p:blipFill>
        <p:spPr bwMode="auto">
          <a:xfrm>
            <a:off x="2590800" y="3733800"/>
            <a:ext cx="5257800" cy="1901825"/>
          </a:xfrm>
          <a:prstGeom prst="rect">
            <a:avLst/>
          </a:prstGeom>
          <a:noFill/>
          <a:ln w="9525">
            <a:noFill/>
            <a:miter lim="800000"/>
            <a:headEnd/>
            <a:tailEnd/>
          </a:ln>
        </p:spPr>
      </p:pic>
      <p:pic>
        <p:nvPicPr>
          <p:cNvPr id="357385" name="Picture 9" descr="Student Materials 3"/>
          <p:cNvPicPr>
            <a:picLocks noChangeAspect="1" noChangeArrowheads="1"/>
          </p:cNvPicPr>
          <p:nvPr/>
        </p:nvPicPr>
        <p:blipFill>
          <a:blip r:embed="rId4"/>
          <a:srcRect/>
          <a:stretch>
            <a:fillRect/>
          </a:stretch>
        </p:blipFill>
        <p:spPr bwMode="auto">
          <a:xfrm>
            <a:off x="1371600" y="4724400"/>
            <a:ext cx="2667000" cy="1892300"/>
          </a:xfrm>
          <a:prstGeom prst="rect">
            <a:avLst/>
          </a:prstGeom>
          <a:noFill/>
          <a:ln w="9525">
            <a:noFill/>
            <a:miter lim="800000"/>
            <a:headEnd/>
            <a:tailEnd/>
          </a:ln>
        </p:spPr>
      </p:pic>
      <p:pic>
        <p:nvPicPr>
          <p:cNvPr id="357386" name="Picture 10" descr="Student Materials 1"/>
          <p:cNvPicPr>
            <a:picLocks noChangeAspect="1" noChangeArrowheads="1"/>
          </p:cNvPicPr>
          <p:nvPr/>
        </p:nvPicPr>
        <p:blipFill>
          <a:blip r:embed="rId5"/>
          <a:srcRect/>
          <a:stretch>
            <a:fillRect/>
          </a:stretch>
        </p:blipFill>
        <p:spPr bwMode="auto">
          <a:xfrm>
            <a:off x="4419600" y="4495800"/>
            <a:ext cx="2743200" cy="1973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p:txBody>
          <a:bodyPr/>
          <a:lstStyle/>
          <a:p>
            <a:r>
              <a:rPr lang="en-US"/>
              <a:t>The Next Mission</a:t>
            </a:r>
          </a:p>
        </p:txBody>
      </p:sp>
      <p:sp>
        <p:nvSpPr>
          <p:cNvPr id="359427" name="Rectangle 3"/>
          <p:cNvSpPr>
            <a:spLocks noGrp="1" noChangeArrowheads="1"/>
          </p:cNvSpPr>
          <p:nvPr>
            <p:ph type="body" idx="1"/>
          </p:nvPr>
        </p:nvSpPr>
        <p:spPr/>
        <p:txBody>
          <a:bodyPr/>
          <a:lstStyle/>
          <a:p>
            <a:r>
              <a:rPr lang="en-US"/>
              <a:t>A tropical storm headed toward the island could become a hurricane</a:t>
            </a:r>
          </a:p>
          <a:p>
            <a:r>
              <a:rPr lang="en-US"/>
              <a:t>We must use maps and math skills to track the storm</a:t>
            </a:r>
          </a:p>
          <a:p>
            <a:endParaRPr lang="en-US"/>
          </a:p>
        </p:txBody>
      </p:sp>
      <p:pic>
        <p:nvPicPr>
          <p:cNvPr id="359428" name="Picture 4" descr="Student Materials 2"/>
          <p:cNvPicPr>
            <a:picLocks noChangeAspect="1" noChangeArrowheads="1"/>
          </p:cNvPicPr>
          <p:nvPr/>
        </p:nvPicPr>
        <p:blipFill>
          <a:blip r:embed="rId3"/>
          <a:srcRect/>
          <a:stretch>
            <a:fillRect/>
          </a:stretch>
        </p:blipFill>
        <p:spPr bwMode="auto">
          <a:xfrm>
            <a:off x="2590800" y="3733800"/>
            <a:ext cx="5257800" cy="1901825"/>
          </a:xfrm>
          <a:prstGeom prst="rect">
            <a:avLst/>
          </a:prstGeom>
          <a:noFill/>
          <a:ln w="9525">
            <a:noFill/>
            <a:miter lim="800000"/>
            <a:headEnd/>
            <a:tailEnd/>
          </a:ln>
        </p:spPr>
      </p:pic>
      <p:pic>
        <p:nvPicPr>
          <p:cNvPr id="359429" name="Picture 5" descr="Student Materials 3"/>
          <p:cNvPicPr>
            <a:picLocks noChangeAspect="1" noChangeArrowheads="1"/>
          </p:cNvPicPr>
          <p:nvPr/>
        </p:nvPicPr>
        <p:blipFill>
          <a:blip r:embed="rId4"/>
          <a:srcRect/>
          <a:stretch>
            <a:fillRect/>
          </a:stretch>
        </p:blipFill>
        <p:spPr bwMode="auto">
          <a:xfrm>
            <a:off x="1371600" y="4724400"/>
            <a:ext cx="2667000" cy="1892300"/>
          </a:xfrm>
          <a:prstGeom prst="rect">
            <a:avLst/>
          </a:prstGeom>
          <a:noFill/>
          <a:ln w="9525">
            <a:noFill/>
            <a:miter lim="800000"/>
            <a:headEnd/>
            <a:tailEnd/>
          </a:ln>
        </p:spPr>
      </p:pic>
      <p:pic>
        <p:nvPicPr>
          <p:cNvPr id="359430" name="Picture 6" descr="Student Materials 1"/>
          <p:cNvPicPr>
            <a:picLocks noChangeAspect="1" noChangeArrowheads="1"/>
          </p:cNvPicPr>
          <p:nvPr/>
        </p:nvPicPr>
        <p:blipFill>
          <a:blip r:embed="rId5"/>
          <a:srcRect/>
          <a:stretch>
            <a:fillRect/>
          </a:stretch>
        </p:blipFill>
        <p:spPr bwMode="auto">
          <a:xfrm>
            <a:off x="4419600" y="4495800"/>
            <a:ext cx="2743200" cy="1973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p:txBody>
          <a:bodyPr/>
          <a:lstStyle/>
          <a:p>
            <a:r>
              <a:rPr lang="en-US"/>
              <a:t>Emergency Response Teams</a:t>
            </a:r>
          </a:p>
        </p:txBody>
      </p:sp>
      <p:sp>
        <p:nvSpPr>
          <p:cNvPr id="361475" name="Rectangle 3"/>
          <p:cNvSpPr>
            <a:spLocks noGrp="1" noChangeArrowheads="1"/>
          </p:cNvSpPr>
          <p:nvPr>
            <p:ph type="body" idx="1"/>
          </p:nvPr>
        </p:nvSpPr>
        <p:spPr>
          <a:xfrm>
            <a:off x="228600" y="1600200"/>
            <a:ext cx="8686800" cy="3352800"/>
          </a:xfrm>
        </p:spPr>
        <p:txBody>
          <a:bodyPr/>
          <a:lstStyle/>
          <a:p>
            <a:r>
              <a:rPr lang="en-US"/>
              <a:t>Members of each ERT will learn special science and math skills. </a:t>
            </a:r>
          </a:p>
          <a:p>
            <a:r>
              <a:rPr lang="en-US"/>
              <a:t>Can you work under pressure and help advise the people of Montserrat? </a:t>
            </a:r>
          </a:p>
          <a:p>
            <a:r>
              <a:rPr lang="en-US"/>
              <a:t>What actions will you suggest the people of the island take to prepare for this possible emergency?</a:t>
            </a:r>
          </a:p>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p:txBody>
          <a:bodyPr/>
          <a:lstStyle/>
          <a:p>
            <a:r>
              <a:rPr lang="en-US"/>
              <a:t>Please Apply</a:t>
            </a:r>
          </a:p>
        </p:txBody>
      </p:sp>
      <p:sp>
        <p:nvSpPr>
          <p:cNvPr id="363523" name="Rectangle 3"/>
          <p:cNvSpPr>
            <a:spLocks noGrp="1" noChangeArrowheads="1"/>
          </p:cNvSpPr>
          <p:nvPr>
            <p:ph type="body" idx="1"/>
          </p:nvPr>
        </p:nvSpPr>
        <p:spPr/>
        <p:txBody>
          <a:bodyPr/>
          <a:lstStyle/>
          <a:p>
            <a:r>
              <a:rPr lang="en-US"/>
              <a:t>Study, think, talk together, and prepare your teams' applications. </a:t>
            </a:r>
          </a:p>
          <a:p>
            <a:r>
              <a:rPr lang="en-US"/>
              <a:t>If we accept your work, your ERTs will assist us during e-Mission: Operation Montserrat.</a:t>
            </a:r>
          </a:p>
          <a:p>
            <a:endParaRPr lang="en-US"/>
          </a:p>
        </p:txBody>
      </p:sp>
      <p:pic>
        <p:nvPicPr>
          <p:cNvPr id="363524" name="Picture 4" descr="materials"/>
          <p:cNvPicPr>
            <a:picLocks noChangeAspect="1" noChangeArrowheads="1"/>
          </p:cNvPicPr>
          <p:nvPr/>
        </p:nvPicPr>
        <p:blipFill>
          <a:blip r:embed="rId3"/>
          <a:srcRect/>
          <a:stretch>
            <a:fillRect/>
          </a:stretch>
        </p:blipFill>
        <p:spPr bwMode="auto">
          <a:xfrm>
            <a:off x="1676400" y="3657600"/>
            <a:ext cx="6248400" cy="278447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ulse">
  <a:themeElements>
    <a:clrScheme name="Pulse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fontScheme name="Puls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ulse 1">
        <a:dk1>
          <a:srgbClr val="000000"/>
        </a:dk1>
        <a:lt1>
          <a:srgbClr val="CCECFF"/>
        </a:lt1>
        <a:dk2>
          <a:srgbClr val="000066"/>
        </a:dk2>
        <a:lt2>
          <a:srgbClr val="6699FF"/>
        </a:lt2>
        <a:accent1>
          <a:srgbClr val="33CCCC"/>
        </a:accent1>
        <a:accent2>
          <a:srgbClr val="0099FF"/>
        </a:accent2>
        <a:accent3>
          <a:srgbClr val="E2F4FF"/>
        </a:accent3>
        <a:accent4>
          <a:srgbClr val="000000"/>
        </a:accent4>
        <a:accent5>
          <a:srgbClr val="ADE2E2"/>
        </a:accent5>
        <a:accent6>
          <a:srgbClr val="008AE7"/>
        </a:accent6>
        <a:hlink>
          <a:srgbClr val="FFFFFF"/>
        </a:hlink>
        <a:folHlink>
          <a:srgbClr val="3366FF"/>
        </a:folHlink>
      </a:clrScheme>
      <a:clrMap bg1="lt1" tx1="dk1" bg2="lt2" tx2="dk2" accent1="accent1" accent2="accent2" accent3="accent3" accent4="accent4" accent5="accent5" accent6="accent6" hlink="hlink" folHlink="folHlink"/>
    </a:extraClrScheme>
    <a:extraClrScheme>
      <a:clrScheme name="Pulse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clrMap bg1="dk2" tx1="lt1" bg2="dk1" tx2="lt2" accent1="accent1" accent2="accent2" accent3="accent3" accent4="accent4" accent5="accent5" accent6="accent6" hlink="hlink" folHlink="folHlink"/>
    </a:extraClrScheme>
    <a:extraClrScheme>
      <a:clrScheme name="Pulse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clrMap bg1="lt1" tx1="dk1" bg2="lt2" tx2="dk2" accent1="accent1" accent2="accent2" accent3="accent3" accent4="accent4" accent5="accent5" accent6="accent6" hlink="hlink" folHlink="folHlink"/>
    </a:extraClrScheme>
    <a:extraClrScheme>
      <a:clrScheme name="Pulse 4">
        <a:dk1>
          <a:srgbClr val="000000"/>
        </a:dk1>
        <a:lt1>
          <a:srgbClr val="FFFFFF"/>
        </a:lt1>
        <a:dk2>
          <a:srgbClr val="660033"/>
        </a:dk2>
        <a:lt2>
          <a:srgbClr val="FFCC66"/>
        </a:lt2>
        <a:accent1>
          <a:srgbClr val="FF9900"/>
        </a:accent1>
        <a:accent2>
          <a:srgbClr val="440022"/>
        </a:accent2>
        <a:accent3>
          <a:srgbClr val="B8AAAD"/>
        </a:accent3>
        <a:accent4>
          <a:srgbClr val="DADADA"/>
        </a:accent4>
        <a:accent5>
          <a:srgbClr val="FFCAAA"/>
        </a:accent5>
        <a:accent6>
          <a:srgbClr val="3D001E"/>
        </a:accent6>
        <a:hlink>
          <a:srgbClr val="B20059"/>
        </a:hlink>
        <a:folHlink>
          <a:srgbClr val="FF6699"/>
        </a:folHlink>
      </a:clrScheme>
      <a:clrMap bg1="dk2" tx1="lt1" bg2="dk1" tx2="lt2" accent1="accent1" accent2="accent2" accent3="accent3" accent4="accent4" accent5="accent5" accent6="accent6" hlink="hlink" folHlink="folHlink"/>
    </a:extraClrScheme>
    <a:extraClrScheme>
      <a:clrScheme name="Pulse 5">
        <a:dk1>
          <a:srgbClr val="000000"/>
        </a:dk1>
        <a:lt1>
          <a:srgbClr val="FFFFFF"/>
        </a:lt1>
        <a:dk2>
          <a:srgbClr val="663300"/>
        </a:dk2>
        <a:lt2>
          <a:srgbClr val="FFCC66"/>
        </a:lt2>
        <a:accent1>
          <a:srgbClr val="FF9900"/>
        </a:accent1>
        <a:accent2>
          <a:srgbClr val="361B00"/>
        </a:accent2>
        <a:accent3>
          <a:srgbClr val="B8ADAA"/>
        </a:accent3>
        <a:accent4>
          <a:srgbClr val="DADADA"/>
        </a:accent4>
        <a:accent5>
          <a:srgbClr val="FFCAAA"/>
        </a:accent5>
        <a:accent6>
          <a:srgbClr val="301700"/>
        </a:accent6>
        <a:hlink>
          <a:srgbClr val="996633"/>
        </a:hlink>
        <a:folHlink>
          <a:srgbClr val="FF6699"/>
        </a:folHlink>
      </a:clrScheme>
      <a:clrMap bg1="dk2" tx1="lt1" bg2="dk1" tx2="lt2" accent1="accent1" accent2="accent2" accent3="accent3" accent4="accent4" accent5="accent5" accent6="accent6" hlink="hlink" folHlink="folHlink"/>
    </a:extraClrScheme>
    <a:extraClrScheme>
      <a:clrScheme name="Pulse 6">
        <a:dk1>
          <a:srgbClr val="000000"/>
        </a:dk1>
        <a:lt1>
          <a:srgbClr val="FFFFFF"/>
        </a:lt1>
        <a:dk2>
          <a:srgbClr val="003300"/>
        </a:dk2>
        <a:lt2>
          <a:srgbClr val="FFCC66"/>
        </a:lt2>
        <a:accent1>
          <a:srgbClr val="CC9900"/>
        </a:accent1>
        <a:accent2>
          <a:srgbClr val="001600"/>
        </a:accent2>
        <a:accent3>
          <a:srgbClr val="AAADAA"/>
        </a:accent3>
        <a:accent4>
          <a:srgbClr val="DADADA"/>
        </a:accent4>
        <a:accent5>
          <a:srgbClr val="E2CAAA"/>
        </a:accent5>
        <a:accent6>
          <a:srgbClr val="001300"/>
        </a:accent6>
        <a:hlink>
          <a:srgbClr val="006600"/>
        </a:hlink>
        <a:folHlink>
          <a:srgbClr val="0099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5534</TotalTime>
  <Words>1265</Words>
  <Application>Microsoft PowerPoint</Application>
  <PresentationFormat>On-screen Show (4:3)</PresentationFormat>
  <Paragraphs>93</Paragraphs>
  <Slides>16</Slides>
  <Notes>16</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1" baseType="lpstr">
      <vt:lpstr>Arial</vt:lpstr>
      <vt:lpstr>Arial Narrow</vt:lpstr>
      <vt:lpstr>Times New Roman</vt:lpstr>
      <vt:lpstr>Pulse</vt:lpstr>
      <vt:lpstr>Adobe Photoshop Image</vt:lpstr>
      <vt:lpstr>Slide 1</vt:lpstr>
      <vt:lpstr>Fires!</vt:lpstr>
      <vt:lpstr>Volcanoes!</vt:lpstr>
      <vt:lpstr>Hurricanes!</vt:lpstr>
      <vt:lpstr>Join Us</vt:lpstr>
      <vt:lpstr>The Next Mission</vt:lpstr>
      <vt:lpstr>The Next Mission</vt:lpstr>
      <vt:lpstr>Emergency Response Teams</vt:lpstr>
      <vt:lpstr>Please Apply</vt:lpstr>
      <vt:lpstr>Application Checklist</vt:lpstr>
      <vt:lpstr>Mission Training</vt:lpstr>
      <vt:lpstr>Study Volcanoes</vt:lpstr>
      <vt:lpstr>Study Hurricanes</vt:lpstr>
      <vt:lpstr>Study Montserrat</vt:lpstr>
      <vt:lpstr>Mission Day</vt:lpstr>
      <vt:lpstr>Slide 16</vt:lpstr>
    </vt:vector>
  </TitlesOfParts>
  <Company>Challenger Learning Center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Challenger Learning Center  at Wheeling Jesuit University</dc:title>
  <dc:creator>Bruce C Howard</dc:creator>
  <cp:lastModifiedBy>backup</cp:lastModifiedBy>
  <cp:revision>106</cp:revision>
  <dcterms:created xsi:type="dcterms:W3CDTF">2001-08-04T13:14:07Z</dcterms:created>
  <dcterms:modified xsi:type="dcterms:W3CDTF">2009-02-13T16:26:15Z</dcterms:modified>
</cp:coreProperties>
</file>