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activeX/activeX2.xml" ContentType="application/vnd.ms-office.activeX+xml"/>
  <Override PartName="/ppt/activeX/activeX3.xml" ContentType="application/vnd.ms-office.activeX+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8" r:id="rId3"/>
    <p:sldId id="257" r:id="rId4"/>
    <p:sldId id="259" r:id="rId5"/>
    <p:sldId id="260" r:id="rId6"/>
    <p:sldId id="261" r:id="rId7"/>
    <p:sldId id="262" r:id="rId8"/>
    <p:sldId id="263" r:id="rId9"/>
    <p:sldId id="264" r:id="rId10"/>
    <p:sldId id="265" r:id="rId11"/>
    <p:sldId id="266" r:id="rId12"/>
    <p:sldId id="258"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228" autoAdjust="0"/>
    <p:restoredTop sz="86311" autoAdjust="0"/>
  </p:normalViewPr>
  <p:slideViewPr>
    <p:cSldViewPr>
      <p:cViewPr varScale="1">
        <p:scale>
          <a:sx n="43" d="100"/>
          <a:sy n="43" d="100"/>
        </p:scale>
        <p:origin x="-738"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activeX/activeX1.xml><?xml version="1.0" encoding="utf-8"?>
<ax:ocx xmlns:ax="http://schemas.microsoft.com/office/2006/activeX" xmlns:r="http://schemas.openxmlformats.org/officeDocument/2006/relationships" ax:classid="{D27CDB6E-AE6D-11CF-96B8-444553540000}" ax:persistence="persistPropertyBag">
  <ax:ocxPr ax:name="_cx" ax:value="22856"/>
  <ax:ocxPr ax:name="_cy" ax:value="12912"/>
  <ax:ocxPr ax:name="FlashVars" ax:value=""/>
  <ax:ocxPr ax:name="Movie" ax:value="http://www.youtube.com/v/kp78jwFYCzw"/>
  <ax:ocxPr ax:name="Src" ax:value="http://www.youtube.com/v/kp78jwFYCzw"/>
  <ax:ocxPr ax:name="WMode" ax:value="Window"/>
  <ax:ocxPr ax:name="Play" ax:value="0"/>
  <ax:ocxPr ax:name="Loop" ax:value="-1"/>
  <ax:ocxPr ax:name="Quality" ax:value="High"/>
  <ax:ocxPr ax:name="SAlign" ax:value="LT"/>
  <ax:ocxPr ax:name="Menu" ax:value="-1"/>
  <ax:ocxPr ax:name="Base" ax:value=""/>
  <ax:ocxPr ax:name="AllowScriptAccess" ax:value=""/>
  <ax:ocxPr ax:name="Scale" ax:value="NoScale"/>
  <ax:ocxPr ax:name="DeviceFont" ax:value="0"/>
  <ax:ocxPr ax:name="EmbedMovie" ax:value="0"/>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activeX/activeX2.xml><?xml version="1.0" encoding="utf-8"?>
<ax:ocx xmlns:ax="http://schemas.microsoft.com/office/2006/activeX" xmlns:r="http://schemas.openxmlformats.org/officeDocument/2006/relationships" ax:classid="{D27CDB6E-AE6D-11CF-96B8-444553540000}" ax:persistence="persistPropertyBag">
  <ax:ocxPr ax:name="_cx" ax:value="22644"/>
  <ax:ocxPr ax:name="_cy" ax:value="13123"/>
  <ax:ocxPr ax:name="FlashVars" ax:value=""/>
  <ax:ocxPr ax:name="Movie" ax:value="http://www.youtube.com/v/lUM-R33fqXY"/>
  <ax:ocxPr ax:name="Src" ax:value="http://www.youtube.com/v/lUM-R33fqXY"/>
  <ax:ocxPr ax:name="WMode" ax:value="Window"/>
  <ax:ocxPr ax:name="Play" ax:value="0"/>
  <ax:ocxPr ax:name="Loop" ax:value="-1"/>
  <ax:ocxPr ax:name="Quality" ax:value="High"/>
  <ax:ocxPr ax:name="SAlign" ax:value="LT"/>
  <ax:ocxPr ax:name="Menu" ax:value="-1"/>
  <ax:ocxPr ax:name="Base" ax:value=""/>
  <ax:ocxPr ax:name="AllowScriptAccess" ax:value=""/>
  <ax:ocxPr ax:name="Scale" ax:value="NoScale"/>
  <ax:ocxPr ax:name="DeviceFont" ax:value="0"/>
  <ax:ocxPr ax:name="EmbedMovie" ax:value="0"/>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activeX/activeX3.xml><?xml version="1.0" encoding="utf-8"?>
<ax:ocx xmlns:ax="http://schemas.microsoft.com/office/2006/activeX" xmlns:r="http://schemas.openxmlformats.org/officeDocument/2006/relationships" ax:classid="{D27CDB6E-AE6D-11CF-96B8-444553540000}" ax:persistence="persistPropertyBag">
  <ax:ocxPr ax:name="_cx" ax:value="23711"/>
  <ax:ocxPr ax:name="_cy" ax:value="13547"/>
  <ax:ocxPr ax:name="FlashVars" ax:value=""/>
  <ax:ocxPr ax:name="Movie" ax:value="http://www.youtube.com/v/SETtCwUCMjY"/>
  <ax:ocxPr ax:name="Src" ax:value="http://www.youtube.com/v/SETtCwUCMjY"/>
  <ax:ocxPr ax:name="WMode" ax:value="Window"/>
  <ax:ocxPr ax:name="Play" ax:value="0"/>
  <ax:ocxPr ax:name="Loop" ax:value="-1"/>
  <ax:ocxPr ax:name="Quality" ax:value="High"/>
  <ax:ocxPr ax:name="SAlign" ax:value="LT"/>
  <ax:ocxPr ax:name="Menu" ax:value="-1"/>
  <ax:ocxPr ax:name="Base" ax:value=""/>
  <ax:ocxPr ax:name="AllowScriptAccess" ax:value=""/>
  <ax:ocxPr ax:name="Scale" ax:value="NoScale"/>
  <ax:ocxPr ax:name="DeviceFont" ax:value="0"/>
  <ax:ocxPr ax:name="EmbedMovie" ax:value="0"/>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AC03B2-C01E-4C9F-8A66-12258526CDED}" type="datetimeFigureOut">
              <a:rPr lang="en-US" smtClean="0"/>
              <a:pPr/>
              <a:t>4/2/2009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FFB259-2609-46B0-825C-3BBA8912315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Mission Control staff works at e-Mission Headquarters located at the Challenger Learning Center at Wheeling Jesuit University. When nature's forces threaten people around the world, they come to us for advice. Using our scientific knowledge and tools, we try to prepare them for the potential damage nature can cause. Mission Control needs Emergency Response Teams, or ERTs, to help. ERT members work together. They investigate what might happen to the Earth's many systems during a crisis. </a:t>
            </a:r>
          </a:p>
          <a:p>
            <a:endParaRPr lang="en-US" dirty="0" smtClean="0"/>
          </a:p>
          <a:p>
            <a:r>
              <a:rPr lang="en-US" dirty="0" smtClean="0"/>
              <a:t>Mission Control uses special scientific equipment installed aboard a Low Earth Orbiting (LEO) satellite. We also receive critical information from NASA and the National Oceanic and Atmospheric Administration. This information helps us measure the forces released by natural events. With this information they try to predict the effects natural events will have on people and the environment. The valuable advice our ERTs offer helps people in danger.</a:t>
            </a:r>
            <a:endParaRPr lang="en-US" dirty="0"/>
          </a:p>
        </p:txBody>
      </p:sp>
      <p:sp>
        <p:nvSpPr>
          <p:cNvPr id="4" name="Slide Number Placeholder 3"/>
          <p:cNvSpPr>
            <a:spLocks noGrp="1"/>
          </p:cNvSpPr>
          <p:nvPr>
            <p:ph type="sldNum" sz="quarter" idx="10"/>
          </p:nvPr>
        </p:nvSpPr>
        <p:spPr/>
        <p:txBody>
          <a:bodyPr/>
          <a:lstStyle/>
          <a:p>
            <a:fld id="{57FFB259-2609-46B0-825C-3BBA89123155}"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Emergency Response Teams (ERTs) will work with us on e-Mission: Operation Montserrat. During the past few months, the volcano on this beautiful Caribbean island has threatened to erupt. Seismic monitoring equipment located at various places around the island helps us predict what will happen next. To enhance the seismic data collection system on the island, we will be using a satellite. During the mission, the satellite will send us additional information from all over the Caribbean. </a:t>
            </a:r>
          </a:p>
          <a:p>
            <a:endParaRPr lang="en-US" dirty="0" smtClean="0"/>
          </a:p>
          <a:p>
            <a:r>
              <a:rPr lang="en-US" dirty="0" smtClean="0"/>
              <a:t>If your ERTs join us, you will have to learn the basic ideas behind predicting natural disasters and their impact upon the Earth's systems. You must learn to analyze the types of data you will receive on mission day. Then, you will help Mission Control predict what may happen. Our first worry is whether the Soufriere Hills volcano is going to erupt. We need to have good plans in place to help the people and protect the environment. We are also worried about a tropical storm which could become a hurricane.</a:t>
            </a:r>
          </a:p>
          <a:p>
            <a:endParaRPr lang="en-US" dirty="0"/>
          </a:p>
        </p:txBody>
      </p:sp>
      <p:sp>
        <p:nvSpPr>
          <p:cNvPr id="4" name="Slide Number Placeholder 3"/>
          <p:cNvSpPr>
            <a:spLocks noGrp="1"/>
          </p:cNvSpPr>
          <p:nvPr>
            <p:ph type="sldNum" sz="quarter" idx="10"/>
          </p:nvPr>
        </p:nvSpPr>
        <p:spPr/>
        <p:txBody>
          <a:bodyPr/>
          <a:lstStyle/>
          <a:p>
            <a:fld id="{57FFB259-2609-46B0-825C-3BBA89123155}"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After you are accepted for the e-Mission, your teams will have to train. Your job is to analyze the potential hazards faced by the people of Montserrat. You will learn about the dangers of forest fires, volcanoes and hurricanes. You will investigate the island itself and study its land shapes, its resources, and the cities, roads, and utilities the people have created. Then, based upon your new knowledge and skills, you will develop plans to assist Montserrat's people.</a:t>
            </a:r>
          </a:p>
          <a:p>
            <a:endParaRPr lang="en-US" dirty="0"/>
          </a:p>
        </p:txBody>
      </p:sp>
      <p:sp>
        <p:nvSpPr>
          <p:cNvPr id="4" name="Slide Number Placeholder 3"/>
          <p:cNvSpPr>
            <a:spLocks noGrp="1"/>
          </p:cNvSpPr>
          <p:nvPr>
            <p:ph type="sldNum" sz="quarter" idx="10"/>
          </p:nvPr>
        </p:nvSpPr>
        <p:spPr/>
        <p:txBody>
          <a:bodyPr/>
          <a:lstStyle/>
          <a:p>
            <a:fld id="{57FFB259-2609-46B0-825C-3BBA89123155}"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E9D075-6F93-4024-8159-E592611FB6A2}" type="datetimeFigureOut">
              <a:rPr lang="en-US" smtClean="0"/>
              <a:pPr/>
              <a:t>4/2/2009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2DC6B-1BDD-480D-8F3B-1AC376863A3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E9D075-6F93-4024-8159-E592611FB6A2}" type="datetimeFigureOut">
              <a:rPr lang="en-US" smtClean="0"/>
              <a:pPr/>
              <a:t>4/2/2009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2DC6B-1BDD-480D-8F3B-1AC376863A3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E9D075-6F93-4024-8159-E592611FB6A2}" type="datetimeFigureOut">
              <a:rPr lang="en-US" smtClean="0"/>
              <a:pPr/>
              <a:t>4/2/2009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2DC6B-1BDD-480D-8F3B-1AC376863A3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76400"/>
            <a:ext cx="838200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E9D075-6F93-4024-8159-E592611FB6A2}" type="datetimeFigureOut">
              <a:rPr lang="en-US" smtClean="0"/>
              <a:pPr/>
              <a:t>4/2/2009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2DC6B-1BDD-480D-8F3B-1AC376863A36}" type="slidenum">
              <a:rPr lang="en-US" smtClean="0"/>
              <a:pPr/>
              <a:t>‹#›</a:t>
            </a:fld>
            <a:endParaRPr lang="en-US"/>
          </a:p>
        </p:txBody>
      </p:sp>
      <p:pic>
        <p:nvPicPr>
          <p:cNvPr id="10" name="Picture 2"/>
          <p:cNvPicPr>
            <a:picLocks noChangeAspect="1" noChangeArrowheads="1"/>
          </p:cNvPicPr>
          <p:nvPr userDrawn="1"/>
        </p:nvPicPr>
        <p:blipFill>
          <a:blip r:embed="rId2"/>
          <a:srcRect/>
          <a:stretch>
            <a:fillRect/>
          </a:stretch>
        </p:blipFill>
        <p:spPr bwMode="auto">
          <a:xfrm>
            <a:off x="8524875" y="5905500"/>
            <a:ext cx="619125" cy="952500"/>
          </a:xfrm>
          <a:prstGeom prst="rect">
            <a:avLst/>
          </a:prstGeom>
          <a:noFill/>
          <a:ln w="9525">
            <a:noFill/>
            <a:miter lim="800000"/>
            <a:headEnd/>
            <a:tailEnd/>
          </a:ln>
          <a:effectLst/>
        </p:spPr>
      </p:pic>
      <p:pic>
        <p:nvPicPr>
          <p:cNvPr id="5122" name="Picture 2"/>
          <p:cNvPicPr>
            <a:picLocks noChangeAspect="1" noChangeArrowheads="1"/>
          </p:cNvPicPr>
          <p:nvPr userDrawn="1"/>
        </p:nvPicPr>
        <p:blipFill>
          <a:blip r:embed="rId3"/>
          <a:srcRect/>
          <a:stretch>
            <a:fillRect/>
          </a:stretch>
        </p:blipFill>
        <p:spPr bwMode="auto">
          <a:xfrm>
            <a:off x="7477125" y="0"/>
            <a:ext cx="1666875" cy="581025"/>
          </a:xfrm>
          <a:prstGeom prst="rect">
            <a:avLst/>
          </a:prstGeom>
          <a:noFill/>
          <a:ln w="9525">
            <a:noFill/>
            <a:miter lim="800000"/>
            <a:headEnd/>
            <a:tailEnd/>
          </a:ln>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E9D075-6F93-4024-8159-E592611FB6A2}" type="datetimeFigureOut">
              <a:rPr lang="en-US" smtClean="0"/>
              <a:pPr/>
              <a:t>4/2/2009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2DC6B-1BDD-480D-8F3B-1AC376863A3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E9D075-6F93-4024-8159-E592611FB6A2}" type="datetimeFigureOut">
              <a:rPr lang="en-US" smtClean="0"/>
              <a:pPr/>
              <a:t>4/2/2009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52DC6B-1BDD-480D-8F3B-1AC376863A36}" type="slidenum">
              <a:rPr lang="en-US" smtClean="0"/>
              <a:pPr/>
              <a:t>‹#›</a:t>
            </a:fld>
            <a:endParaRPr lang="en-US"/>
          </a:p>
        </p:txBody>
      </p:sp>
      <p:pic>
        <p:nvPicPr>
          <p:cNvPr id="8" name="Picture 2"/>
          <p:cNvPicPr>
            <a:picLocks noChangeAspect="1" noChangeArrowheads="1"/>
          </p:cNvPicPr>
          <p:nvPr userDrawn="1"/>
        </p:nvPicPr>
        <p:blipFill>
          <a:blip r:embed="rId2"/>
          <a:srcRect/>
          <a:stretch>
            <a:fillRect/>
          </a:stretch>
        </p:blipFill>
        <p:spPr bwMode="auto">
          <a:xfrm>
            <a:off x="7477125" y="0"/>
            <a:ext cx="1666875" cy="581025"/>
          </a:xfrm>
          <a:prstGeom prst="rect">
            <a:avLst/>
          </a:prstGeom>
          <a:noFill/>
          <a:ln w="9525">
            <a:noFill/>
            <a:miter lim="800000"/>
            <a:headEnd/>
            <a:tailEnd/>
          </a:ln>
          <a:effectLst/>
        </p:spPr>
      </p:pic>
      <p:pic>
        <p:nvPicPr>
          <p:cNvPr id="9" name="Picture 2"/>
          <p:cNvPicPr>
            <a:picLocks noChangeAspect="1" noChangeArrowheads="1"/>
          </p:cNvPicPr>
          <p:nvPr userDrawn="1"/>
        </p:nvPicPr>
        <p:blipFill>
          <a:blip r:embed="rId3"/>
          <a:srcRect/>
          <a:stretch>
            <a:fillRect/>
          </a:stretch>
        </p:blipFill>
        <p:spPr bwMode="auto">
          <a:xfrm>
            <a:off x="8524875" y="5905500"/>
            <a:ext cx="619125" cy="952500"/>
          </a:xfrm>
          <a:prstGeom prst="rect">
            <a:avLst/>
          </a:prstGeom>
          <a:noFill/>
          <a:ln w="9525">
            <a:noFill/>
            <a:miter lim="800000"/>
            <a:headEnd/>
            <a:tailEnd/>
          </a:ln>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E9D075-6F93-4024-8159-E592611FB6A2}" type="datetimeFigureOut">
              <a:rPr lang="en-US" smtClean="0"/>
              <a:pPr/>
              <a:t>4/2/2009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52DC6B-1BDD-480D-8F3B-1AC376863A3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E9D075-6F93-4024-8159-E592611FB6A2}" type="datetimeFigureOut">
              <a:rPr lang="en-US" smtClean="0"/>
              <a:pPr/>
              <a:t>4/2/2009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52DC6B-1BDD-480D-8F3B-1AC376863A3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E9D075-6F93-4024-8159-E592611FB6A2}" type="datetimeFigureOut">
              <a:rPr lang="en-US" smtClean="0"/>
              <a:pPr/>
              <a:t>4/2/2009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52DC6B-1BDD-480D-8F3B-1AC376863A3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E9D075-6F93-4024-8159-E592611FB6A2}" type="datetimeFigureOut">
              <a:rPr lang="en-US" smtClean="0"/>
              <a:pPr/>
              <a:t>4/2/2009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52DC6B-1BDD-480D-8F3B-1AC376863A3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E9D075-6F93-4024-8159-E592611FB6A2}" type="datetimeFigureOut">
              <a:rPr lang="en-US" smtClean="0"/>
              <a:pPr/>
              <a:t>4/2/2009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52DC6B-1BDD-480D-8F3B-1AC376863A3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E9D075-6F93-4024-8159-E592611FB6A2}" type="datetimeFigureOut">
              <a:rPr lang="en-US" smtClean="0"/>
              <a:pPr/>
              <a:t>4/2/2009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52DC6B-1BDD-480D-8F3B-1AC376863A3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3.xml"/><Relationship Id="rId1" Type="http://schemas.openxmlformats.org/officeDocument/2006/relationships/vmlDrawing" Target="../drawings/vmlDrawing3.v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control" Target="../activeX/activeX1.xml"/><Relationship Id="rId1" Type="http://schemas.openxmlformats.org/officeDocument/2006/relationships/vmlDrawing" Target="../drawings/vmlDrawing1.v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2.v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724400"/>
            <a:ext cx="8229600" cy="1622425"/>
          </a:xfrm>
        </p:spPr>
        <p:txBody>
          <a:bodyPr>
            <a:normAutofit/>
          </a:bodyPr>
          <a:lstStyle/>
          <a:p>
            <a:r>
              <a:rPr lang="en-US" b="1" dirty="0" smtClean="0">
                <a:solidFill>
                  <a:schemeClr val="accent1">
                    <a:lumMod val="60000"/>
                    <a:lumOff val="40000"/>
                  </a:schemeClr>
                </a:solidFill>
              </a:rPr>
              <a:t>Montserrat Island</a:t>
            </a:r>
            <a:endParaRPr lang="en-US" b="1" dirty="0">
              <a:solidFill>
                <a:schemeClr val="accent1">
                  <a:lumMod val="60000"/>
                  <a:lumOff val="40000"/>
                </a:schemeClr>
              </a:solidFill>
            </a:endParaRPr>
          </a:p>
        </p:txBody>
      </p:sp>
      <p:sp>
        <p:nvSpPr>
          <p:cNvPr id="3" name="Subtitle 2"/>
          <p:cNvSpPr>
            <a:spLocks noGrp="1"/>
          </p:cNvSpPr>
          <p:nvPr>
            <p:ph type="subTitle" idx="1"/>
          </p:nvPr>
        </p:nvSpPr>
        <p:spPr>
          <a:xfrm>
            <a:off x="6324600" y="990600"/>
            <a:ext cx="2057400" cy="990600"/>
          </a:xfrm>
        </p:spPr>
        <p:txBody>
          <a:bodyPr>
            <a:normAutofit fontScale="70000" lnSpcReduction="20000"/>
          </a:bodyPr>
          <a:lstStyle/>
          <a:p>
            <a:r>
              <a:rPr lang="en-US" dirty="0" smtClean="0">
                <a:solidFill>
                  <a:srgbClr val="FF0000"/>
                </a:solidFill>
              </a:rPr>
              <a:t>Discovery 8 </a:t>
            </a:r>
          </a:p>
          <a:p>
            <a:r>
              <a:rPr lang="en-US" dirty="0" smtClean="0">
                <a:solidFill>
                  <a:srgbClr val="FF0000"/>
                </a:solidFill>
              </a:rPr>
              <a:t>4</a:t>
            </a:r>
            <a:r>
              <a:rPr lang="en-US" baseline="30000" dirty="0" smtClean="0">
                <a:solidFill>
                  <a:srgbClr val="FF0000"/>
                </a:solidFill>
              </a:rPr>
              <a:t>th</a:t>
            </a:r>
            <a:r>
              <a:rPr lang="en-US" dirty="0" smtClean="0">
                <a:solidFill>
                  <a:srgbClr val="FF0000"/>
                </a:solidFill>
              </a:rPr>
              <a:t> Marking Period</a:t>
            </a:r>
            <a:endParaRPr lang="en-US" dirty="0">
              <a:solidFill>
                <a:srgbClr val="FF0000"/>
              </a:solidFill>
            </a:endParaRPr>
          </a:p>
        </p:txBody>
      </p:sp>
      <p:pic>
        <p:nvPicPr>
          <p:cNvPr id="4" name="Picture 5" descr="volcano"/>
          <p:cNvPicPr>
            <a:picLocks noChangeAspect="1" noChangeArrowheads="1"/>
          </p:cNvPicPr>
          <p:nvPr/>
        </p:nvPicPr>
        <p:blipFill>
          <a:blip r:embed="rId2"/>
          <a:srcRect/>
          <a:stretch>
            <a:fillRect/>
          </a:stretch>
        </p:blipFill>
        <p:spPr bwMode="auto">
          <a:xfrm>
            <a:off x="228600" y="2895600"/>
            <a:ext cx="2857500" cy="1905000"/>
          </a:xfrm>
          <a:prstGeom prst="rect">
            <a:avLst/>
          </a:prstGeom>
          <a:noFill/>
        </p:spPr>
      </p:pic>
      <p:pic>
        <p:nvPicPr>
          <p:cNvPr id="5" name="Picture 14" descr="splash"/>
          <p:cNvPicPr>
            <a:picLocks noChangeAspect="1" noChangeArrowheads="1"/>
          </p:cNvPicPr>
          <p:nvPr/>
        </p:nvPicPr>
        <p:blipFill>
          <a:blip r:embed="rId3"/>
          <a:srcRect r="51020" b="51108"/>
          <a:stretch>
            <a:fillRect/>
          </a:stretch>
        </p:blipFill>
        <p:spPr bwMode="auto">
          <a:xfrm>
            <a:off x="6019800" y="2895600"/>
            <a:ext cx="2667000" cy="1905000"/>
          </a:xfrm>
          <a:prstGeom prst="rect">
            <a:avLst/>
          </a:prstGeom>
          <a:noFill/>
        </p:spPr>
      </p:pic>
      <p:pic>
        <p:nvPicPr>
          <p:cNvPr id="3074" name="Picture 2"/>
          <p:cNvPicPr>
            <a:picLocks noChangeAspect="1" noChangeArrowheads="1"/>
          </p:cNvPicPr>
          <p:nvPr/>
        </p:nvPicPr>
        <p:blipFill>
          <a:blip r:embed="rId4"/>
          <a:srcRect/>
          <a:stretch>
            <a:fillRect/>
          </a:stretch>
        </p:blipFill>
        <p:spPr bwMode="auto">
          <a:xfrm rot="16200000">
            <a:off x="3432810" y="377190"/>
            <a:ext cx="2125979" cy="27431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Hurricanes</a:t>
            </a:r>
            <a:endParaRPr lang="en-US" dirty="0"/>
          </a:p>
        </p:txBody>
      </p:sp>
      <p:sp>
        <p:nvSpPr>
          <p:cNvPr id="3" name="Content Placeholder 2"/>
          <p:cNvSpPr>
            <a:spLocks noGrp="1"/>
          </p:cNvSpPr>
          <p:nvPr>
            <p:ph idx="1"/>
          </p:nvPr>
        </p:nvSpPr>
        <p:spPr/>
        <p:txBody>
          <a:bodyPr/>
          <a:lstStyle/>
          <a:p>
            <a:r>
              <a:rPr lang="en-US" b="1" dirty="0" smtClean="0"/>
              <a:t>Study the science of hurricanes</a:t>
            </a:r>
          </a:p>
          <a:p>
            <a:r>
              <a:rPr lang="en-US" b="1" dirty="0" smtClean="0"/>
              <a:t>Analyze case study data</a:t>
            </a:r>
          </a:p>
          <a:p>
            <a:r>
              <a:rPr lang="en-US" b="1" dirty="0" smtClean="0"/>
              <a:t>Track hurricanes</a:t>
            </a:r>
          </a:p>
          <a:p>
            <a:endParaRPr lang="en-US" dirty="0"/>
          </a:p>
        </p:txBody>
      </p:sp>
      <p:pic>
        <p:nvPicPr>
          <p:cNvPr id="7" name="Picture 4" descr="hurricane"/>
          <p:cNvPicPr>
            <a:picLocks noChangeAspect="1" noChangeArrowheads="1"/>
          </p:cNvPicPr>
          <p:nvPr/>
        </p:nvPicPr>
        <p:blipFill>
          <a:blip r:embed="rId2"/>
          <a:srcRect/>
          <a:stretch>
            <a:fillRect/>
          </a:stretch>
        </p:blipFill>
        <p:spPr bwMode="auto">
          <a:xfrm>
            <a:off x="2514600" y="3581400"/>
            <a:ext cx="4065931" cy="27432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Montserrat</a:t>
            </a:r>
            <a:endParaRPr lang="en-US" dirty="0"/>
          </a:p>
        </p:txBody>
      </p:sp>
      <p:sp>
        <p:nvSpPr>
          <p:cNvPr id="3" name="Content Placeholder 2"/>
          <p:cNvSpPr>
            <a:spLocks noGrp="1"/>
          </p:cNvSpPr>
          <p:nvPr>
            <p:ph idx="1"/>
          </p:nvPr>
        </p:nvSpPr>
        <p:spPr/>
        <p:txBody>
          <a:bodyPr/>
          <a:lstStyle/>
          <a:p>
            <a:r>
              <a:rPr lang="en-US" b="1" dirty="0" smtClean="0"/>
              <a:t>Study geography of Montserrat</a:t>
            </a:r>
          </a:p>
          <a:p>
            <a:r>
              <a:rPr lang="en-US" b="1" dirty="0" smtClean="0"/>
              <a:t>Use hazard maps to develop contingency plans</a:t>
            </a:r>
          </a:p>
          <a:p>
            <a:r>
              <a:rPr lang="en-US" b="1" dirty="0" smtClean="0"/>
              <a:t>Prepare tools to assist in mission</a:t>
            </a:r>
          </a:p>
          <a:p>
            <a:endParaRPr lang="en-US" dirty="0"/>
          </a:p>
        </p:txBody>
      </p:sp>
      <p:pic>
        <p:nvPicPr>
          <p:cNvPr id="6147" name="Picture 3"/>
          <p:cNvPicPr>
            <a:picLocks noChangeAspect="1" noChangeArrowheads="1"/>
          </p:cNvPicPr>
          <p:nvPr/>
        </p:nvPicPr>
        <p:blipFill>
          <a:blip r:embed="rId2"/>
          <a:srcRect/>
          <a:stretch>
            <a:fillRect/>
          </a:stretch>
        </p:blipFill>
        <p:spPr bwMode="auto">
          <a:xfrm>
            <a:off x="6477000" y="2895600"/>
            <a:ext cx="2362200" cy="1771650"/>
          </a:xfrm>
          <a:prstGeom prst="rect">
            <a:avLst/>
          </a:prstGeom>
          <a:noFill/>
          <a:ln w="9525">
            <a:noFill/>
            <a:miter lim="800000"/>
            <a:headEnd/>
            <a:tailEnd/>
          </a:ln>
          <a:effectLst/>
        </p:spPr>
      </p:pic>
      <p:pic>
        <p:nvPicPr>
          <p:cNvPr id="6149" name="Picture 5"/>
          <p:cNvPicPr>
            <a:picLocks noChangeAspect="1" noChangeArrowheads="1"/>
          </p:cNvPicPr>
          <p:nvPr/>
        </p:nvPicPr>
        <p:blipFill>
          <a:blip r:embed="rId3"/>
          <a:srcRect/>
          <a:stretch>
            <a:fillRect/>
          </a:stretch>
        </p:blipFill>
        <p:spPr bwMode="auto">
          <a:xfrm>
            <a:off x="1295400" y="4572000"/>
            <a:ext cx="2306053" cy="1752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Five Days in Montserrat: Excerpt</a:t>
            </a:r>
            <a:endParaRPr lang="en-US" dirty="0"/>
          </a:p>
        </p:txBody>
      </p:sp>
      <p:sp>
        <p:nvSpPr>
          <p:cNvPr id="3" name="Content Placeholder 2"/>
          <p:cNvSpPr>
            <a:spLocks noGrp="1"/>
          </p:cNvSpPr>
          <p:nvPr>
            <p:ph idx="1"/>
          </p:nvPr>
        </p:nvSpPr>
        <p:spPr>
          <a:xfrm>
            <a:off x="304800" y="1295400"/>
            <a:ext cx="8229600" cy="4525963"/>
          </a:xfrm>
        </p:spPr>
        <p:txBody>
          <a:bodyPr/>
          <a:lstStyle/>
          <a:p>
            <a:endParaRPr lang="en-US" dirty="0"/>
          </a:p>
        </p:txBody>
      </p:sp>
    </p:spTree>
    <p:controls>
      <p:control spid="2050" name="ShockwaveFlash1" r:id="rId2" imgW="8535960" imgH="4876920"/>
    </p:controls>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91200"/>
            <a:ext cx="7772400" cy="1362075"/>
          </a:xfrm>
        </p:spPr>
        <p:txBody>
          <a:bodyPr/>
          <a:lstStyle/>
          <a:p>
            <a:r>
              <a:rPr lang="en-US" dirty="0" smtClean="0"/>
              <a:t>Mission Day</a:t>
            </a:r>
            <a:endParaRPr lang="en-US" dirty="0"/>
          </a:p>
        </p:txBody>
      </p:sp>
      <p:pic>
        <p:nvPicPr>
          <p:cNvPr id="7170" name="Picture 2"/>
          <p:cNvPicPr>
            <a:picLocks noChangeAspect="1" noChangeArrowheads="1"/>
          </p:cNvPicPr>
          <p:nvPr/>
        </p:nvPicPr>
        <p:blipFill>
          <a:blip r:embed="rId2"/>
          <a:srcRect/>
          <a:stretch>
            <a:fillRect/>
          </a:stretch>
        </p:blipFill>
        <p:spPr bwMode="auto">
          <a:xfrm>
            <a:off x="381000" y="228600"/>
            <a:ext cx="8503802" cy="55062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Operation Montserrat LI News Tonight</a:t>
            </a:r>
            <a:br>
              <a:rPr lang="en-US" b="1" dirty="0" smtClean="0"/>
            </a:br>
            <a:endParaRPr lang="en-US" dirty="0"/>
          </a:p>
        </p:txBody>
      </p:sp>
    </p:spTree>
    <p:controls>
      <p:control spid="28674" name="ShockwaveFlash1" r:id="rId2" imgW="8228160" imgH="4648320"/>
    </p:controls>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Montserrat Tribute</a:t>
            </a:r>
            <a:endParaRPr lang="en-US" dirty="0"/>
          </a:p>
        </p:txBody>
      </p:sp>
      <p:sp>
        <p:nvSpPr>
          <p:cNvPr id="3" name="Content Placeholder 2"/>
          <p:cNvSpPr>
            <a:spLocks noGrp="1"/>
          </p:cNvSpPr>
          <p:nvPr>
            <p:ph idx="1"/>
          </p:nvPr>
        </p:nvSpPr>
        <p:spPr/>
        <p:txBody>
          <a:bodyPr/>
          <a:lstStyle/>
          <a:p>
            <a:endParaRPr lang="en-US" dirty="0"/>
          </a:p>
        </p:txBody>
      </p:sp>
    </p:spTree>
    <p:controls>
      <p:control spid="1026" name="ShockwaveFlash1" r:id="rId2" imgW="8151840" imgH="4724280"/>
    </p:controls>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e-Mission: Operation Montserrat</a:t>
            </a:r>
            <a:endParaRPr lang="en-US" dirty="0"/>
          </a:p>
        </p:txBody>
      </p:sp>
      <p:sp>
        <p:nvSpPr>
          <p:cNvPr id="9" name="Content Placeholder 8"/>
          <p:cNvSpPr>
            <a:spLocks noGrp="1"/>
          </p:cNvSpPr>
          <p:nvPr>
            <p:ph sz="half" idx="1"/>
          </p:nvPr>
        </p:nvSpPr>
        <p:spPr>
          <a:xfrm>
            <a:off x="457200" y="1371600"/>
            <a:ext cx="4038600" cy="5257800"/>
          </a:xfrm>
        </p:spPr>
        <p:txBody>
          <a:bodyPr>
            <a:normAutofit fontScale="70000" lnSpcReduction="20000"/>
          </a:bodyPr>
          <a:lstStyle/>
          <a:p>
            <a:pPr algn="ctr">
              <a:buNone/>
            </a:pPr>
            <a:r>
              <a:rPr lang="en-US" sz="4600" dirty="0" smtClean="0"/>
              <a:t>Join Us</a:t>
            </a:r>
          </a:p>
          <a:p>
            <a:pPr algn="ctr">
              <a:buNone/>
            </a:pPr>
            <a:endParaRPr lang="en-US" sz="4600" dirty="0" smtClean="0"/>
          </a:p>
          <a:p>
            <a:r>
              <a:rPr lang="en-US" sz="3300" dirty="0" smtClean="0"/>
              <a:t>Mission Control needs Emergency Response Teams</a:t>
            </a:r>
          </a:p>
          <a:p>
            <a:endParaRPr lang="en-US" sz="3300" dirty="0" smtClean="0"/>
          </a:p>
          <a:p>
            <a:r>
              <a:rPr lang="en-US" sz="3300" dirty="0" smtClean="0"/>
              <a:t>ERT members work together</a:t>
            </a:r>
          </a:p>
          <a:p>
            <a:endParaRPr lang="en-US" sz="3300" dirty="0" smtClean="0"/>
          </a:p>
          <a:p>
            <a:pPr>
              <a:buFontTx/>
              <a:buChar char="•"/>
            </a:pPr>
            <a:r>
              <a:rPr lang="en-US" sz="3300" dirty="0" smtClean="0">
                <a:solidFill>
                  <a:srgbClr val="E6E4CE"/>
                </a:solidFill>
              </a:rPr>
              <a:t>ERTs investigate what might happen to the Earth's many systems during a crisis. </a:t>
            </a:r>
          </a:p>
          <a:p>
            <a:pPr>
              <a:buFontTx/>
              <a:buChar char="•"/>
            </a:pPr>
            <a:endParaRPr lang="en-US" sz="3300" dirty="0" smtClean="0">
              <a:solidFill>
                <a:srgbClr val="E6E4CE"/>
              </a:solidFill>
            </a:endParaRPr>
          </a:p>
          <a:p>
            <a:pPr>
              <a:buFontTx/>
              <a:buChar char="•"/>
            </a:pPr>
            <a:r>
              <a:rPr lang="en-US" sz="3300" dirty="0" smtClean="0">
                <a:solidFill>
                  <a:srgbClr val="E6E4CE"/>
                </a:solidFill>
              </a:rPr>
              <a:t>We use satellites and work with NASA and NOAA</a:t>
            </a:r>
          </a:p>
          <a:p>
            <a:endParaRPr lang="en-US" dirty="0"/>
          </a:p>
        </p:txBody>
      </p:sp>
      <p:pic>
        <p:nvPicPr>
          <p:cNvPr id="11" name="Picture 6" descr="mission"/>
          <p:cNvPicPr>
            <a:picLocks noGrp="1" noChangeAspect="1" noChangeArrowheads="1"/>
          </p:cNvPicPr>
          <p:nvPr>
            <p:ph sz="half" idx="2"/>
          </p:nvPr>
        </p:nvPicPr>
        <p:blipFill>
          <a:blip r:embed="rId3"/>
          <a:srcRect/>
          <a:stretch>
            <a:fillRect/>
          </a:stretch>
        </p:blipFill>
        <p:spPr bwMode="auto">
          <a:xfrm>
            <a:off x="4876800" y="2514600"/>
            <a:ext cx="3524250" cy="2524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Tx/>
              <a:buNone/>
            </a:pPr>
            <a:r>
              <a:rPr lang="en-US" dirty="0" smtClean="0"/>
              <a:t>We need your help with Montserrat</a:t>
            </a:r>
          </a:p>
          <a:p>
            <a:r>
              <a:rPr lang="en-US" dirty="0" smtClean="0"/>
              <a:t>The volcano threatens to erupt</a:t>
            </a:r>
          </a:p>
          <a:p>
            <a:r>
              <a:rPr lang="en-US" dirty="0" smtClean="0"/>
              <a:t>We must use graphs and make predictions and help the island residents</a:t>
            </a:r>
          </a:p>
          <a:p>
            <a:endParaRPr lang="en-US" dirty="0"/>
          </a:p>
        </p:txBody>
      </p:sp>
      <p:sp>
        <p:nvSpPr>
          <p:cNvPr id="4" name="Rectangle 2"/>
          <p:cNvSpPr>
            <a:spLocks noGrp="1" noChangeArrowheads="1"/>
          </p:cNvSpPr>
          <p:nvPr>
            <p:ph type="title"/>
          </p:nvPr>
        </p:nvSpPr>
        <p:spPr/>
        <p:txBody>
          <a:bodyPr/>
          <a:lstStyle/>
          <a:p>
            <a:r>
              <a:rPr lang="en-US" dirty="0"/>
              <a:t>The Next Mission</a:t>
            </a:r>
          </a:p>
        </p:txBody>
      </p:sp>
      <p:pic>
        <p:nvPicPr>
          <p:cNvPr id="5" name="Picture 9" descr="Student Materials 3"/>
          <p:cNvPicPr>
            <a:picLocks noChangeAspect="1" noChangeArrowheads="1"/>
          </p:cNvPicPr>
          <p:nvPr/>
        </p:nvPicPr>
        <p:blipFill>
          <a:blip r:embed="rId3"/>
          <a:srcRect/>
          <a:stretch>
            <a:fillRect/>
          </a:stretch>
        </p:blipFill>
        <p:spPr bwMode="auto">
          <a:xfrm>
            <a:off x="1371600" y="4724400"/>
            <a:ext cx="2667000" cy="1892300"/>
          </a:xfrm>
          <a:prstGeom prst="rect">
            <a:avLst/>
          </a:prstGeom>
          <a:noFill/>
          <a:ln w="9525">
            <a:noFill/>
            <a:miter lim="800000"/>
            <a:headEnd/>
            <a:tailEnd/>
          </a:ln>
        </p:spPr>
      </p:pic>
      <p:pic>
        <p:nvPicPr>
          <p:cNvPr id="6" name="Picture 8" descr="Student Materials 2"/>
          <p:cNvPicPr>
            <a:picLocks noChangeAspect="1" noChangeArrowheads="1"/>
          </p:cNvPicPr>
          <p:nvPr/>
        </p:nvPicPr>
        <p:blipFill>
          <a:blip r:embed="rId4"/>
          <a:srcRect/>
          <a:stretch>
            <a:fillRect/>
          </a:stretch>
        </p:blipFill>
        <p:spPr bwMode="auto">
          <a:xfrm>
            <a:off x="2590800" y="3733800"/>
            <a:ext cx="5257800" cy="1901825"/>
          </a:xfrm>
          <a:prstGeom prst="rect">
            <a:avLst/>
          </a:prstGeom>
          <a:noFill/>
          <a:ln w="9525">
            <a:noFill/>
            <a:miter lim="800000"/>
            <a:headEnd/>
            <a:tailEnd/>
          </a:ln>
        </p:spPr>
      </p:pic>
      <p:pic>
        <p:nvPicPr>
          <p:cNvPr id="7" name="Picture 10" descr="Student Materials 1"/>
          <p:cNvPicPr>
            <a:picLocks noChangeAspect="1" noChangeArrowheads="1"/>
          </p:cNvPicPr>
          <p:nvPr/>
        </p:nvPicPr>
        <p:blipFill>
          <a:blip r:embed="rId5"/>
          <a:srcRect/>
          <a:stretch>
            <a:fillRect/>
          </a:stretch>
        </p:blipFill>
        <p:spPr bwMode="auto">
          <a:xfrm>
            <a:off x="4419600" y="4495800"/>
            <a:ext cx="2743200" cy="1973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 tropical storm headed toward the island could become a hurricane</a:t>
            </a:r>
          </a:p>
          <a:p>
            <a:r>
              <a:rPr lang="en-US" dirty="0" smtClean="0"/>
              <a:t>We must use maps and math skills to track the storm</a:t>
            </a:r>
          </a:p>
          <a:p>
            <a:endParaRPr lang="en-US" dirty="0"/>
          </a:p>
        </p:txBody>
      </p:sp>
      <p:sp>
        <p:nvSpPr>
          <p:cNvPr id="4" name="Rectangle 2"/>
          <p:cNvSpPr>
            <a:spLocks noGrp="1" noChangeArrowheads="1"/>
          </p:cNvSpPr>
          <p:nvPr>
            <p:ph type="title"/>
          </p:nvPr>
        </p:nvSpPr>
        <p:spPr/>
        <p:txBody>
          <a:bodyPr/>
          <a:lstStyle/>
          <a:p>
            <a:r>
              <a:rPr lang="en-US" dirty="0"/>
              <a:t>The Next Mission</a:t>
            </a:r>
          </a:p>
        </p:txBody>
      </p:sp>
      <p:pic>
        <p:nvPicPr>
          <p:cNvPr id="5" name="Picture 9" descr="Student Materials 3"/>
          <p:cNvPicPr>
            <a:picLocks noChangeAspect="1" noChangeArrowheads="1"/>
          </p:cNvPicPr>
          <p:nvPr/>
        </p:nvPicPr>
        <p:blipFill>
          <a:blip r:embed="rId2"/>
          <a:srcRect/>
          <a:stretch>
            <a:fillRect/>
          </a:stretch>
        </p:blipFill>
        <p:spPr bwMode="auto">
          <a:xfrm>
            <a:off x="1371600" y="4724400"/>
            <a:ext cx="2667000" cy="1892300"/>
          </a:xfrm>
          <a:prstGeom prst="rect">
            <a:avLst/>
          </a:prstGeom>
          <a:noFill/>
          <a:ln w="9525">
            <a:noFill/>
            <a:miter lim="800000"/>
            <a:headEnd/>
            <a:tailEnd/>
          </a:ln>
        </p:spPr>
      </p:pic>
      <p:pic>
        <p:nvPicPr>
          <p:cNvPr id="6" name="Picture 8" descr="Student Materials 2"/>
          <p:cNvPicPr>
            <a:picLocks noChangeAspect="1" noChangeArrowheads="1"/>
          </p:cNvPicPr>
          <p:nvPr/>
        </p:nvPicPr>
        <p:blipFill>
          <a:blip r:embed="rId3"/>
          <a:srcRect/>
          <a:stretch>
            <a:fillRect/>
          </a:stretch>
        </p:blipFill>
        <p:spPr bwMode="auto">
          <a:xfrm>
            <a:off x="2590800" y="3733800"/>
            <a:ext cx="5257800" cy="1901825"/>
          </a:xfrm>
          <a:prstGeom prst="rect">
            <a:avLst/>
          </a:prstGeom>
          <a:noFill/>
          <a:ln w="9525">
            <a:noFill/>
            <a:miter lim="800000"/>
            <a:headEnd/>
            <a:tailEnd/>
          </a:ln>
        </p:spPr>
      </p:pic>
      <p:pic>
        <p:nvPicPr>
          <p:cNvPr id="7" name="Picture 10" descr="Student Materials 1"/>
          <p:cNvPicPr>
            <a:picLocks noChangeAspect="1" noChangeArrowheads="1"/>
          </p:cNvPicPr>
          <p:nvPr/>
        </p:nvPicPr>
        <p:blipFill>
          <a:blip r:embed="rId4"/>
          <a:srcRect/>
          <a:stretch>
            <a:fillRect/>
          </a:stretch>
        </p:blipFill>
        <p:spPr bwMode="auto">
          <a:xfrm>
            <a:off x="4419600" y="4495800"/>
            <a:ext cx="2743200" cy="1973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dirty="0"/>
              <a:t>Emergency Response Teams</a:t>
            </a:r>
          </a:p>
        </p:txBody>
      </p:sp>
      <p:sp>
        <p:nvSpPr>
          <p:cNvPr id="3" name="Content Placeholder 2"/>
          <p:cNvSpPr>
            <a:spLocks noGrp="1"/>
          </p:cNvSpPr>
          <p:nvPr>
            <p:ph sz="half" idx="1"/>
          </p:nvPr>
        </p:nvSpPr>
        <p:spPr/>
        <p:txBody>
          <a:bodyPr>
            <a:normAutofit fontScale="92500" lnSpcReduction="10000"/>
          </a:bodyPr>
          <a:lstStyle/>
          <a:p>
            <a:r>
              <a:rPr lang="en-US" dirty="0" smtClean="0"/>
              <a:t>Members of each ERT will learn special science and math skills. </a:t>
            </a:r>
          </a:p>
          <a:p>
            <a:r>
              <a:rPr lang="en-US" dirty="0" smtClean="0"/>
              <a:t>Can you work under pressure and help advise the people of Montserrat? </a:t>
            </a:r>
          </a:p>
          <a:p>
            <a:r>
              <a:rPr lang="en-US" dirty="0" smtClean="0"/>
              <a:t>What actions will you suggest the people of the island take to prepare for this possible emergency?</a:t>
            </a:r>
          </a:p>
          <a:p>
            <a:endParaRPr lang="en-US" dirty="0"/>
          </a:p>
        </p:txBody>
      </p:sp>
      <p:sp>
        <p:nvSpPr>
          <p:cNvPr id="6" name="Content Placeholder 5"/>
          <p:cNvSpPr>
            <a:spLocks noGrp="1"/>
          </p:cNvSpPr>
          <p:nvPr>
            <p:ph sz="half" idx="2"/>
          </p:nvPr>
        </p:nvSpPr>
        <p:spPr/>
        <p:txBody>
          <a:bodyPr>
            <a:normAutofit fontScale="92500" lnSpcReduction="10000"/>
          </a:bodyPr>
          <a:lstStyle/>
          <a:p>
            <a:endParaRPr lang="en-US"/>
          </a:p>
        </p:txBody>
      </p:sp>
      <p:pic>
        <p:nvPicPr>
          <p:cNvPr id="5" name="Picture 6" descr="kids map"/>
          <p:cNvPicPr>
            <a:picLocks noChangeAspect="1" noChangeArrowheads="1"/>
          </p:cNvPicPr>
          <p:nvPr/>
        </p:nvPicPr>
        <p:blipFill>
          <a:blip r:embed="rId2"/>
          <a:srcRect/>
          <a:stretch>
            <a:fillRect/>
          </a:stretch>
        </p:blipFill>
        <p:spPr bwMode="auto">
          <a:xfrm>
            <a:off x="4572000" y="2362200"/>
            <a:ext cx="4191000" cy="314325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5105400"/>
            <a:ext cx="7772400" cy="1362075"/>
          </a:xfrm>
        </p:spPr>
        <p:txBody>
          <a:bodyPr/>
          <a:lstStyle/>
          <a:p>
            <a:r>
              <a:rPr lang="en-US" dirty="0"/>
              <a:t>Mission Training</a:t>
            </a:r>
          </a:p>
        </p:txBody>
      </p:sp>
      <p:sp>
        <p:nvSpPr>
          <p:cNvPr id="9" name="Text Placeholder 8"/>
          <p:cNvSpPr>
            <a:spLocks noGrp="1"/>
          </p:cNvSpPr>
          <p:nvPr>
            <p:ph type="body" idx="1"/>
          </p:nvPr>
        </p:nvSpPr>
        <p:spPr>
          <a:xfrm>
            <a:off x="457200" y="4800600"/>
            <a:ext cx="7772400" cy="1500187"/>
          </a:xfrm>
        </p:spPr>
        <p:txBody>
          <a:bodyPr/>
          <a:lstStyle/>
          <a:p>
            <a:endParaRPr lang="en-US" dirty="0"/>
          </a:p>
        </p:txBody>
      </p:sp>
      <p:pic>
        <p:nvPicPr>
          <p:cNvPr id="10" name="Picture 5" descr="volcano"/>
          <p:cNvPicPr>
            <a:picLocks noChangeAspect="1" noChangeArrowheads="1"/>
          </p:cNvPicPr>
          <p:nvPr/>
        </p:nvPicPr>
        <p:blipFill>
          <a:blip r:embed="rId3"/>
          <a:srcRect/>
          <a:stretch>
            <a:fillRect/>
          </a:stretch>
        </p:blipFill>
        <p:spPr bwMode="auto">
          <a:xfrm>
            <a:off x="228600" y="2895600"/>
            <a:ext cx="2857500" cy="1905000"/>
          </a:xfrm>
          <a:prstGeom prst="rect">
            <a:avLst/>
          </a:prstGeom>
          <a:noFill/>
        </p:spPr>
      </p:pic>
      <p:pic>
        <p:nvPicPr>
          <p:cNvPr id="11" name="Picture 14" descr="splash"/>
          <p:cNvPicPr>
            <a:picLocks noChangeAspect="1" noChangeArrowheads="1"/>
          </p:cNvPicPr>
          <p:nvPr/>
        </p:nvPicPr>
        <p:blipFill>
          <a:blip r:embed="rId4"/>
          <a:srcRect r="51020" b="51108"/>
          <a:stretch>
            <a:fillRect/>
          </a:stretch>
        </p:blipFill>
        <p:spPr bwMode="auto">
          <a:xfrm>
            <a:off x="6019800" y="2895600"/>
            <a:ext cx="2667000" cy="1905000"/>
          </a:xfrm>
          <a:prstGeom prst="rect">
            <a:avLst/>
          </a:prstGeom>
          <a:noFill/>
        </p:spPr>
      </p:pic>
      <p:pic>
        <p:nvPicPr>
          <p:cNvPr id="12" name="Picture 2"/>
          <p:cNvPicPr>
            <a:picLocks noChangeAspect="1" noChangeArrowheads="1"/>
          </p:cNvPicPr>
          <p:nvPr/>
        </p:nvPicPr>
        <p:blipFill>
          <a:blip r:embed="rId5"/>
          <a:srcRect/>
          <a:stretch>
            <a:fillRect/>
          </a:stretch>
        </p:blipFill>
        <p:spPr bwMode="auto">
          <a:xfrm rot="16200000">
            <a:off x="3432810" y="377190"/>
            <a:ext cx="2125979" cy="27431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80000"/>
              </a:lnSpc>
              <a:buFontTx/>
              <a:buChar char="•"/>
            </a:pPr>
            <a:r>
              <a:rPr lang="en-US" b="1" dirty="0" smtClean="0">
                <a:solidFill>
                  <a:srgbClr val="E6E4CE"/>
                </a:solidFill>
                <a:latin typeface="Arial Narrow" pitchFamily="34" charset="0"/>
              </a:rPr>
              <a:t>Study the science of volcanoes</a:t>
            </a:r>
          </a:p>
          <a:p>
            <a:pPr>
              <a:lnSpc>
                <a:spcPct val="80000"/>
              </a:lnSpc>
              <a:buFontTx/>
              <a:buChar char="•"/>
            </a:pPr>
            <a:r>
              <a:rPr lang="en-US" b="1" dirty="0" smtClean="0">
                <a:solidFill>
                  <a:srgbClr val="E6E4CE"/>
                </a:solidFill>
                <a:latin typeface="Arial Narrow" pitchFamily="34" charset="0"/>
              </a:rPr>
              <a:t>Analyze case studies of volcanoes</a:t>
            </a:r>
          </a:p>
          <a:p>
            <a:pPr>
              <a:lnSpc>
                <a:spcPct val="80000"/>
              </a:lnSpc>
              <a:buFontTx/>
              <a:buChar char="•"/>
            </a:pPr>
            <a:r>
              <a:rPr lang="en-US" b="1" dirty="0" smtClean="0">
                <a:solidFill>
                  <a:srgbClr val="E6E4CE"/>
                </a:solidFill>
                <a:latin typeface="Arial Narrow" pitchFamily="34" charset="0"/>
              </a:rPr>
              <a:t>What impact do eruptions have upon the Earth’s system?</a:t>
            </a:r>
          </a:p>
          <a:p>
            <a:pPr>
              <a:lnSpc>
                <a:spcPct val="80000"/>
              </a:lnSpc>
              <a:buFontTx/>
              <a:buChar char="•"/>
            </a:pPr>
            <a:r>
              <a:rPr lang="en-US" b="1" dirty="0" smtClean="0">
                <a:solidFill>
                  <a:srgbClr val="E6E4CE"/>
                </a:solidFill>
                <a:latin typeface="Arial Narrow" pitchFamily="34" charset="0"/>
              </a:rPr>
              <a:t>Learn to chart volcanic tremor data</a:t>
            </a:r>
          </a:p>
          <a:p>
            <a:pPr>
              <a:lnSpc>
                <a:spcPct val="80000"/>
              </a:lnSpc>
              <a:buFontTx/>
              <a:buChar char="•"/>
            </a:pPr>
            <a:r>
              <a:rPr lang="en-US" b="1" dirty="0" smtClean="0">
                <a:solidFill>
                  <a:srgbClr val="E6E4CE"/>
                </a:solidFill>
                <a:latin typeface="Arial Narrow" pitchFamily="34" charset="0"/>
              </a:rPr>
              <a:t>Apply charting skills to make a prediction about Montserrat</a:t>
            </a:r>
            <a:endParaRPr lang="en-US" dirty="0"/>
          </a:p>
        </p:txBody>
      </p:sp>
      <p:sp>
        <p:nvSpPr>
          <p:cNvPr id="4" name="Rectangle 2"/>
          <p:cNvSpPr>
            <a:spLocks noGrp="1" noChangeArrowheads="1"/>
          </p:cNvSpPr>
          <p:nvPr>
            <p:ph type="title"/>
          </p:nvPr>
        </p:nvSpPr>
        <p:spPr/>
        <p:txBody>
          <a:bodyPr/>
          <a:lstStyle/>
          <a:p>
            <a:r>
              <a:rPr lang="en-US" dirty="0"/>
              <a:t>Study Volcanoes</a:t>
            </a:r>
          </a:p>
        </p:txBody>
      </p:sp>
      <p:pic>
        <p:nvPicPr>
          <p:cNvPr id="8" name="Picture 14" descr="splash"/>
          <p:cNvPicPr>
            <a:picLocks noChangeAspect="1" noChangeArrowheads="1"/>
          </p:cNvPicPr>
          <p:nvPr/>
        </p:nvPicPr>
        <p:blipFill>
          <a:blip r:embed="rId2"/>
          <a:srcRect r="51020" b="51108"/>
          <a:stretch>
            <a:fillRect/>
          </a:stretch>
        </p:blipFill>
        <p:spPr bwMode="auto">
          <a:xfrm>
            <a:off x="3429000" y="4572000"/>
            <a:ext cx="2667000" cy="19050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TotalTime>
  <Words>665</Words>
  <Application>Microsoft Office PowerPoint</Application>
  <PresentationFormat>On-screen Show (4:3)</PresentationFormat>
  <Paragraphs>53</Paragraphs>
  <Slides>13</Slides>
  <Notes>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Montserrat Island</vt:lpstr>
      <vt:lpstr> Operation Montserrat LI News Tonight </vt:lpstr>
      <vt:lpstr>Montserrat Tribute</vt:lpstr>
      <vt:lpstr>e-Mission: Operation Montserrat</vt:lpstr>
      <vt:lpstr>The Next Mission</vt:lpstr>
      <vt:lpstr>The Next Mission</vt:lpstr>
      <vt:lpstr>Emergency Response Teams</vt:lpstr>
      <vt:lpstr>Mission Training</vt:lpstr>
      <vt:lpstr>Study Volcanoes</vt:lpstr>
      <vt:lpstr>Study Hurricanes</vt:lpstr>
      <vt:lpstr>Study Montserrat</vt:lpstr>
      <vt:lpstr>Five Days in Montserrat: Excerpt</vt:lpstr>
      <vt:lpstr>Mission Day</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Montserrat Island</dc:title>
  <dc:creator>backup</dc:creator>
  <cp:lastModifiedBy>backup</cp:lastModifiedBy>
  <cp:revision>29</cp:revision>
  <dcterms:created xsi:type="dcterms:W3CDTF">2009-03-21T19:01:50Z</dcterms:created>
  <dcterms:modified xsi:type="dcterms:W3CDTF">2009-04-02T18:36:16Z</dcterms:modified>
</cp:coreProperties>
</file>